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1" r:id="rId3"/>
    <p:sldId id="272" r:id="rId4"/>
    <p:sldId id="273" r:id="rId5"/>
    <p:sldId id="274" r:id="rId6"/>
    <p:sldId id="275" r:id="rId7"/>
    <p:sldId id="276" r:id="rId8"/>
    <p:sldId id="277" r:id="rId9"/>
    <p:sldId id="278" r:id="rId10"/>
    <p:sldId id="279" r:id="rId11"/>
    <p:sldId id="280" r:id="rId12"/>
    <p:sldId id="267" r:id="rId13"/>
    <p:sldId id="281" r:id="rId14"/>
    <p:sldId id="282" r:id="rId15"/>
    <p:sldId id="283" r:id="rId16"/>
    <p:sldId id="306" r:id="rId17"/>
    <p:sldId id="307" r:id="rId18"/>
    <p:sldId id="308" r:id="rId19"/>
    <p:sldId id="309" r:id="rId20"/>
    <p:sldId id="310" r:id="rId21"/>
    <p:sldId id="311" r:id="rId22"/>
    <p:sldId id="256" r:id="rId23"/>
    <p:sldId id="257" r:id="rId24"/>
    <p:sldId id="266" r:id="rId25"/>
    <p:sldId id="297" r:id="rId26"/>
    <p:sldId id="312" r:id="rId27"/>
    <p:sldId id="313" r:id="rId28"/>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8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5" autoAdjust="0"/>
    <p:restoredTop sz="94660"/>
  </p:normalViewPr>
  <p:slideViewPr>
    <p:cSldViewPr snapToGrid="0" showGuides="1">
      <p:cViewPr varScale="1">
        <p:scale>
          <a:sx n="63" d="100"/>
          <a:sy n="63" d="100"/>
        </p:scale>
        <p:origin x="80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CAE81-C2AF-402E-AAE6-E09A5C23DC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3B554138-3BD4-43FD-9DE7-789DE425BD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10470755-72C8-4C81-98C7-C04EF1356C8F}"/>
              </a:ext>
            </a:extLst>
          </p:cNvPr>
          <p:cNvSpPr>
            <a:spLocks noGrp="1"/>
          </p:cNvSpPr>
          <p:nvPr>
            <p:ph type="dt" sz="half" idx="10"/>
          </p:nvPr>
        </p:nvSpPr>
        <p:spPr/>
        <p:txBody>
          <a:bodyPr/>
          <a:lstStyle/>
          <a:p>
            <a:fld id="{51256CCD-1977-48E0-979D-CDB6661AD207}" type="datetimeFigureOut">
              <a:rPr lang="x-none" smtClean="0"/>
              <a:pPr/>
              <a:t>ב'/כסלו/תשפ"א</a:t>
            </a:fld>
            <a:endParaRPr lang="x-none"/>
          </a:p>
        </p:txBody>
      </p:sp>
      <p:sp>
        <p:nvSpPr>
          <p:cNvPr id="5" name="Footer Placeholder 4">
            <a:extLst>
              <a:ext uri="{FF2B5EF4-FFF2-40B4-BE49-F238E27FC236}">
                <a16:creationId xmlns:a16="http://schemas.microsoft.com/office/drawing/2014/main" id="{E437451B-13DD-42BB-8D60-26294F59D9BA}"/>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69CBD5D5-7FBB-471E-B91F-977F29FC20D8}"/>
              </a:ext>
            </a:extLst>
          </p:cNvPr>
          <p:cNvSpPr>
            <a:spLocks noGrp="1"/>
          </p:cNvSpPr>
          <p:nvPr>
            <p:ph type="sldNum" sz="quarter" idx="12"/>
          </p:nvPr>
        </p:nvSpPr>
        <p:spPr/>
        <p:txBody>
          <a:bodyPr/>
          <a:lstStyle/>
          <a:p>
            <a:fld id="{65B8CC2E-0F97-4E72-BF5C-10801E292719}" type="slidenum">
              <a:rPr lang="x-none" smtClean="0"/>
              <a:pPr/>
              <a:t>‹#›</a:t>
            </a:fld>
            <a:endParaRPr lang="x-none"/>
          </a:p>
        </p:txBody>
      </p:sp>
    </p:spTree>
    <p:extLst>
      <p:ext uri="{BB962C8B-B14F-4D97-AF65-F5344CB8AC3E}">
        <p14:creationId xmlns:p14="http://schemas.microsoft.com/office/powerpoint/2010/main" val="2476301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915A6-7088-49A8-AC22-1F14DD89E927}"/>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9E2FD06E-1AFC-4572-A865-D7A2B004BAA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C17DA23F-984C-46B8-B98C-7D62F3687040}"/>
              </a:ext>
            </a:extLst>
          </p:cNvPr>
          <p:cNvSpPr>
            <a:spLocks noGrp="1"/>
          </p:cNvSpPr>
          <p:nvPr>
            <p:ph type="dt" sz="half" idx="10"/>
          </p:nvPr>
        </p:nvSpPr>
        <p:spPr/>
        <p:txBody>
          <a:bodyPr/>
          <a:lstStyle/>
          <a:p>
            <a:fld id="{51256CCD-1977-48E0-979D-CDB6661AD207}" type="datetimeFigureOut">
              <a:rPr lang="x-none" smtClean="0"/>
              <a:pPr/>
              <a:t>ב'/כסלו/תשפ"א</a:t>
            </a:fld>
            <a:endParaRPr lang="x-none"/>
          </a:p>
        </p:txBody>
      </p:sp>
      <p:sp>
        <p:nvSpPr>
          <p:cNvPr id="5" name="Footer Placeholder 4">
            <a:extLst>
              <a:ext uri="{FF2B5EF4-FFF2-40B4-BE49-F238E27FC236}">
                <a16:creationId xmlns:a16="http://schemas.microsoft.com/office/drawing/2014/main" id="{26F17AF7-8CFC-4491-9AB5-241AF33D79C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6BCACB6B-A3CC-4B42-8343-49AD6DC56DE1}"/>
              </a:ext>
            </a:extLst>
          </p:cNvPr>
          <p:cNvSpPr>
            <a:spLocks noGrp="1"/>
          </p:cNvSpPr>
          <p:nvPr>
            <p:ph type="sldNum" sz="quarter" idx="12"/>
          </p:nvPr>
        </p:nvSpPr>
        <p:spPr/>
        <p:txBody>
          <a:bodyPr/>
          <a:lstStyle/>
          <a:p>
            <a:fld id="{65B8CC2E-0F97-4E72-BF5C-10801E292719}" type="slidenum">
              <a:rPr lang="x-none" smtClean="0"/>
              <a:pPr/>
              <a:t>‹#›</a:t>
            </a:fld>
            <a:endParaRPr lang="x-none"/>
          </a:p>
        </p:txBody>
      </p:sp>
    </p:spTree>
    <p:extLst>
      <p:ext uri="{BB962C8B-B14F-4D97-AF65-F5344CB8AC3E}">
        <p14:creationId xmlns:p14="http://schemas.microsoft.com/office/powerpoint/2010/main" val="125253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68BD7B-16D5-4739-ABC0-4F871C28D0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4DB0FDFF-E12B-4852-A87E-7FA7F95CCDE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C6290666-94C2-4178-B7B5-858B7F195D90}"/>
              </a:ext>
            </a:extLst>
          </p:cNvPr>
          <p:cNvSpPr>
            <a:spLocks noGrp="1"/>
          </p:cNvSpPr>
          <p:nvPr>
            <p:ph type="dt" sz="half" idx="10"/>
          </p:nvPr>
        </p:nvSpPr>
        <p:spPr/>
        <p:txBody>
          <a:bodyPr/>
          <a:lstStyle/>
          <a:p>
            <a:fld id="{51256CCD-1977-48E0-979D-CDB6661AD207}" type="datetimeFigureOut">
              <a:rPr lang="x-none" smtClean="0"/>
              <a:pPr/>
              <a:t>ב'/כסלו/תשפ"א</a:t>
            </a:fld>
            <a:endParaRPr lang="x-none"/>
          </a:p>
        </p:txBody>
      </p:sp>
      <p:sp>
        <p:nvSpPr>
          <p:cNvPr id="5" name="Footer Placeholder 4">
            <a:extLst>
              <a:ext uri="{FF2B5EF4-FFF2-40B4-BE49-F238E27FC236}">
                <a16:creationId xmlns:a16="http://schemas.microsoft.com/office/drawing/2014/main" id="{C487F857-6CFD-4B46-8ED9-9ACFCAA1012A}"/>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5236A1D4-6DDC-4B04-AD66-C98C4C010644}"/>
              </a:ext>
            </a:extLst>
          </p:cNvPr>
          <p:cNvSpPr>
            <a:spLocks noGrp="1"/>
          </p:cNvSpPr>
          <p:nvPr>
            <p:ph type="sldNum" sz="quarter" idx="12"/>
          </p:nvPr>
        </p:nvSpPr>
        <p:spPr/>
        <p:txBody>
          <a:bodyPr/>
          <a:lstStyle/>
          <a:p>
            <a:fld id="{65B8CC2E-0F97-4E72-BF5C-10801E292719}" type="slidenum">
              <a:rPr lang="x-none" smtClean="0"/>
              <a:pPr/>
              <a:t>‹#›</a:t>
            </a:fld>
            <a:endParaRPr lang="x-none"/>
          </a:p>
        </p:txBody>
      </p:sp>
    </p:spTree>
    <p:extLst>
      <p:ext uri="{BB962C8B-B14F-4D97-AF65-F5344CB8AC3E}">
        <p14:creationId xmlns:p14="http://schemas.microsoft.com/office/powerpoint/2010/main" val="2005194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C7706-7E8A-45E7-9D9A-B08BD3C563F8}"/>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DDE08978-6217-4104-93B0-52AF84122F2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05CA3D8-6820-4559-AC0C-D86151D51EB3}"/>
              </a:ext>
            </a:extLst>
          </p:cNvPr>
          <p:cNvSpPr>
            <a:spLocks noGrp="1"/>
          </p:cNvSpPr>
          <p:nvPr>
            <p:ph type="dt" sz="half" idx="10"/>
          </p:nvPr>
        </p:nvSpPr>
        <p:spPr/>
        <p:txBody>
          <a:bodyPr/>
          <a:lstStyle/>
          <a:p>
            <a:fld id="{51256CCD-1977-48E0-979D-CDB6661AD207}" type="datetimeFigureOut">
              <a:rPr lang="x-none" smtClean="0"/>
              <a:pPr/>
              <a:t>ב'/כסלו/תשפ"א</a:t>
            </a:fld>
            <a:endParaRPr lang="x-none"/>
          </a:p>
        </p:txBody>
      </p:sp>
      <p:sp>
        <p:nvSpPr>
          <p:cNvPr id="5" name="Footer Placeholder 4">
            <a:extLst>
              <a:ext uri="{FF2B5EF4-FFF2-40B4-BE49-F238E27FC236}">
                <a16:creationId xmlns:a16="http://schemas.microsoft.com/office/drawing/2014/main" id="{BC96C6A6-665B-47B5-B68C-CC11A9344226}"/>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609E0E48-5B7C-424A-B0C6-79E1C178BE14}"/>
              </a:ext>
            </a:extLst>
          </p:cNvPr>
          <p:cNvSpPr>
            <a:spLocks noGrp="1"/>
          </p:cNvSpPr>
          <p:nvPr>
            <p:ph type="sldNum" sz="quarter" idx="12"/>
          </p:nvPr>
        </p:nvSpPr>
        <p:spPr/>
        <p:txBody>
          <a:bodyPr/>
          <a:lstStyle/>
          <a:p>
            <a:fld id="{65B8CC2E-0F97-4E72-BF5C-10801E292719}" type="slidenum">
              <a:rPr lang="x-none" smtClean="0"/>
              <a:pPr/>
              <a:t>‹#›</a:t>
            </a:fld>
            <a:endParaRPr lang="x-none"/>
          </a:p>
        </p:txBody>
      </p:sp>
    </p:spTree>
    <p:extLst>
      <p:ext uri="{BB962C8B-B14F-4D97-AF65-F5344CB8AC3E}">
        <p14:creationId xmlns:p14="http://schemas.microsoft.com/office/powerpoint/2010/main" val="3582731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2A5C1-D2CB-45D1-9508-658B059417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23CEEC7E-4778-4ADB-8734-C1B508AED8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D07D6A1-6B7F-470A-8055-FCB0D344BC14}"/>
              </a:ext>
            </a:extLst>
          </p:cNvPr>
          <p:cNvSpPr>
            <a:spLocks noGrp="1"/>
          </p:cNvSpPr>
          <p:nvPr>
            <p:ph type="dt" sz="half" idx="10"/>
          </p:nvPr>
        </p:nvSpPr>
        <p:spPr/>
        <p:txBody>
          <a:bodyPr/>
          <a:lstStyle/>
          <a:p>
            <a:fld id="{51256CCD-1977-48E0-979D-CDB6661AD207}" type="datetimeFigureOut">
              <a:rPr lang="x-none" smtClean="0"/>
              <a:pPr/>
              <a:t>ב'/כסלו/תשפ"א</a:t>
            </a:fld>
            <a:endParaRPr lang="x-none"/>
          </a:p>
        </p:txBody>
      </p:sp>
      <p:sp>
        <p:nvSpPr>
          <p:cNvPr id="5" name="Footer Placeholder 4">
            <a:extLst>
              <a:ext uri="{FF2B5EF4-FFF2-40B4-BE49-F238E27FC236}">
                <a16:creationId xmlns:a16="http://schemas.microsoft.com/office/drawing/2014/main" id="{FECBA781-DC0D-47FC-A533-AB430E83256C}"/>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0031F5C0-811F-46E4-8C21-1B1316FB1400}"/>
              </a:ext>
            </a:extLst>
          </p:cNvPr>
          <p:cNvSpPr>
            <a:spLocks noGrp="1"/>
          </p:cNvSpPr>
          <p:nvPr>
            <p:ph type="sldNum" sz="quarter" idx="12"/>
          </p:nvPr>
        </p:nvSpPr>
        <p:spPr/>
        <p:txBody>
          <a:bodyPr/>
          <a:lstStyle/>
          <a:p>
            <a:fld id="{65B8CC2E-0F97-4E72-BF5C-10801E292719}" type="slidenum">
              <a:rPr lang="x-none" smtClean="0"/>
              <a:pPr/>
              <a:t>‹#›</a:t>
            </a:fld>
            <a:endParaRPr lang="x-none"/>
          </a:p>
        </p:txBody>
      </p:sp>
    </p:spTree>
    <p:extLst>
      <p:ext uri="{BB962C8B-B14F-4D97-AF65-F5344CB8AC3E}">
        <p14:creationId xmlns:p14="http://schemas.microsoft.com/office/powerpoint/2010/main" val="2084421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704EE-4FEE-45D5-927A-A23829A3CCB3}"/>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F580E3C4-FFA5-412B-A9A0-B7466FD95B7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1E054F6B-8FD9-454E-BE0D-EE76B17D5E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CC302744-C9D3-4974-B94D-BF2480F870AB}"/>
              </a:ext>
            </a:extLst>
          </p:cNvPr>
          <p:cNvSpPr>
            <a:spLocks noGrp="1"/>
          </p:cNvSpPr>
          <p:nvPr>
            <p:ph type="dt" sz="half" idx="10"/>
          </p:nvPr>
        </p:nvSpPr>
        <p:spPr/>
        <p:txBody>
          <a:bodyPr/>
          <a:lstStyle/>
          <a:p>
            <a:fld id="{51256CCD-1977-48E0-979D-CDB6661AD207}" type="datetimeFigureOut">
              <a:rPr lang="x-none" smtClean="0"/>
              <a:pPr/>
              <a:t>ב'/כסלו/תשפ"א</a:t>
            </a:fld>
            <a:endParaRPr lang="x-none"/>
          </a:p>
        </p:txBody>
      </p:sp>
      <p:sp>
        <p:nvSpPr>
          <p:cNvPr id="6" name="Footer Placeholder 5">
            <a:extLst>
              <a:ext uri="{FF2B5EF4-FFF2-40B4-BE49-F238E27FC236}">
                <a16:creationId xmlns:a16="http://schemas.microsoft.com/office/drawing/2014/main" id="{F6FA9ACF-7307-4F9E-A288-4802B3584268}"/>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A2D6EB71-27AA-4CED-B62C-FBFBBCD369E5}"/>
              </a:ext>
            </a:extLst>
          </p:cNvPr>
          <p:cNvSpPr>
            <a:spLocks noGrp="1"/>
          </p:cNvSpPr>
          <p:nvPr>
            <p:ph type="sldNum" sz="quarter" idx="12"/>
          </p:nvPr>
        </p:nvSpPr>
        <p:spPr/>
        <p:txBody>
          <a:bodyPr/>
          <a:lstStyle/>
          <a:p>
            <a:fld id="{65B8CC2E-0F97-4E72-BF5C-10801E292719}" type="slidenum">
              <a:rPr lang="x-none" smtClean="0"/>
              <a:pPr/>
              <a:t>‹#›</a:t>
            </a:fld>
            <a:endParaRPr lang="x-none"/>
          </a:p>
        </p:txBody>
      </p:sp>
    </p:spTree>
    <p:extLst>
      <p:ext uri="{BB962C8B-B14F-4D97-AF65-F5344CB8AC3E}">
        <p14:creationId xmlns:p14="http://schemas.microsoft.com/office/powerpoint/2010/main" val="2554836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01396-2824-49FD-B665-9296B421584A}"/>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642C130E-2BFD-4058-B919-5D1F92E403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AE269A9-9812-414D-A8DF-872F0EDBDA8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1C72E64D-0F7F-4EA7-ABAA-901298BABA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9094A62-94F8-4792-8174-8A65A771052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8A2C6842-A4F8-4CA5-BBEE-A536C3AFD5A8}"/>
              </a:ext>
            </a:extLst>
          </p:cNvPr>
          <p:cNvSpPr>
            <a:spLocks noGrp="1"/>
          </p:cNvSpPr>
          <p:nvPr>
            <p:ph type="dt" sz="half" idx="10"/>
          </p:nvPr>
        </p:nvSpPr>
        <p:spPr/>
        <p:txBody>
          <a:bodyPr/>
          <a:lstStyle/>
          <a:p>
            <a:fld id="{51256CCD-1977-48E0-979D-CDB6661AD207}" type="datetimeFigureOut">
              <a:rPr lang="x-none" smtClean="0"/>
              <a:pPr/>
              <a:t>ב'/כסלו/תשפ"א</a:t>
            </a:fld>
            <a:endParaRPr lang="x-none"/>
          </a:p>
        </p:txBody>
      </p:sp>
      <p:sp>
        <p:nvSpPr>
          <p:cNvPr id="8" name="Footer Placeholder 7">
            <a:extLst>
              <a:ext uri="{FF2B5EF4-FFF2-40B4-BE49-F238E27FC236}">
                <a16:creationId xmlns:a16="http://schemas.microsoft.com/office/drawing/2014/main" id="{D26BF533-DA7F-4586-8F38-389D49D7C622}"/>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2C4E866B-0400-40DD-AAC9-43140DA8CAC3}"/>
              </a:ext>
            </a:extLst>
          </p:cNvPr>
          <p:cNvSpPr>
            <a:spLocks noGrp="1"/>
          </p:cNvSpPr>
          <p:nvPr>
            <p:ph type="sldNum" sz="quarter" idx="12"/>
          </p:nvPr>
        </p:nvSpPr>
        <p:spPr/>
        <p:txBody>
          <a:bodyPr/>
          <a:lstStyle/>
          <a:p>
            <a:fld id="{65B8CC2E-0F97-4E72-BF5C-10801E292719}" type="slidenum">
              <a:rPr lang="x-none" smtClean="0"/>
              <a:pPr/>
              <a:t>‹#›</a:t>
            </a:fld>
            <a:endParaRPr lang="x-none"/>
          </a:p>
        </p:txBody>
      </p:sp>
    </p:spTree>
    <p:extLst>
      <p:ext uri="{BB962C8B-B14F-4D97-AF65-F5344CB8AC3E}">
        <p14:creationId xmlns:p14="http://schemas.microsoft.com/office/powerpoint/2010/main" val="67259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E53E6-6383-4C3D-BE5C-4D41870CA105}"/>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7F9767C8-89E0-4815-88D0-BCDA0997CE2F}"/>
              </a:ext>
            </a:extLst>
          </p:cNvPr>
          <p:cNvSpPr>
            <a:spLocks noGrp="1"/>
          </p:cNvSpPr>
          <p:nvPr>
            <p:ph type="dt" sz="half" idx="10"/>
          </p:nvPr>
        </p:nvSpPr>
        <p:spPr/>
        <p:txBody>
          <a:bodyPr/>
          <a:lstStyle/>
          <a:p>
            <a:fld id="{51256CCD-1977-48E0-979D-CDB6661AD207}" type="datetimeFigureOut">
              <a:rPr lang="x-none" smtClean="0"/>
              <a:pPr/>
              <a:t>ב'/כסלו/תשפ"א</a:t>
            </a:fld>
            <a:endParaRPr lang="x-none"/>
          </a:p>
        </p:txBody>
      </p:sp>
      <p:sp>
        <p:nvSpPr>
          <p:cNvPr id="4" name="Footer Placeholder 3">
            <a:extLst>
              <a:ext uri="{FF2B5EF4-FFF2-40B4-BE49-F238E27FC236}">
                <a16:creationId xmlns:a16="http://schemas.microsoft.com/office/drawing/2014/main" id="{355A2E63-4C85-44BC-8690-B25DD00CEFB2}"/>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6C568886-D437-4614-975C-A7B5F8758B94}"/>
              </a:ext>
            </a:extLst>
          </p:cNvPr>
          <p:cNvSpPr>
            <a:spLocks noGrp="1"/>
          </p:cNvSpPr>
          <p:nvPr>
            <p:ph type="sldNum" sz="quarter" idx="12"/>
          </p:nvPr>
        </p:nvSpPr>
        <p:spPr/>
        <p:txBody>
          <a:bodyPr/>
          <a:lstStyle/>
          <a:p>
            <a:fld id="{65B8CC2E-0F97-4E72-BF5C-10801E292719}" type="slidenum">
              <a:rPr lang="x-none" smtClean="0"/>
              <a:pPr/>
              <a:t>‹#›</a:t>
            </a:fld>
            <a:endParaRPr lang="x-none"/>
          </a:p>
        </p:txBody>
      </p:sp>
    </p:spTree>
    <p:extLst>
      <p:ext uri="{BB962C8B-B14F-4D97-AF65-F5344CB8AC3E}">
        <p14:creationId xmlns:p14="http://schemas.microsoft.com/office/powerpoint/2010/main" val="1750057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388450-74C9-4EDE-BE4F-74C616083BDA}"/>
              </a:ext>
            </a:extLst>
          </p:cNvPr>
          <p:cNvSpPr>
            <a:spLocks noGrp="1"/>
          </p:cNvSpPr>
          <p:nvPr>
            <p:ph type="dt" sz="half" idx="10"/>
          </p:nvPr>
        </p:nvSpPr>
        <p:spPr/>
        <p:txBody>
          <a:bodyPr/>
          <a:lstStyle/>
          <a:p>
            <a:fld id="{51256CCD-1977-48E0-979D-CDB6661AD207}" type="datetimeFigureOut">
              <a:rPr lang="x-none" smtClean="0"/>
              <a:pPr/>
              <a:t>ב'/כסלו/תשפ"א</a:t>
            </a:fld>
            <a:endParaRPr lang="x-none"/>
          </a:p>
        </p:txBody>
      </p:sp>
      <p:sp>
        <p:nvSpPr>
          <p:cNvPr id="3" name="Footer Placeholder 2">
            <a:extLst>
              <a:ext uri="{FF2B5EF4-FFF2-40B4-BE49-F238E27FC236}">
                <a16:creationId xmlns:a16="http://schemas.microsoft.com/office/drawing/2014/main" id="{FAB6B204-74A9-4214-801D-FC9C3AA973A0}"/>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17C5CB53-DF00-4C58-ADB2-36B6158EAF0B}"/>
              </a:ext>
            </a:extLst>
          </p:cNvPr>
          <p:cNvSpPr>
            <a:spLocks noGrp="1"/>
          </p:cNvSpPr>
          <p:nvPr>
            <p:ph type="sldNum" sz="quarter" idx="12"/>
          </p:nvPr>
        </p:nvSpPr>
        <p:spPr/>
        <p:txBody>
          <a:bodyPr/>
          <a:lstStyle/>
          <a:p>
            <a:fld id="{65B8CC2E-0F97-4E72-BF5C-10801E292719}" type="slidenum">
              <a:rPr lang="x-none" smtClean="0"/>
              <a:pPr/>
              <a:t>‹#›</a:t>
            </a:fld>
            <a:endParaRPr lang="x-none"/>
          </a:p>
        </p:txBody>
      </p:sp>
    </p:spTree>
    <p:extLst>
      <p:ext uri="{BB962C8B-B14F-4D97-AF65-F5344CB8AC3E}">
        <p14:creationId xmlns:p14="http://schemas.microsoft.com/office/powerpoint/2010/main" val="583737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F08CE-A699-4DFC-BC0B-C24E3EB9CA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68DC0D66-F319-44F7-86C9-8F98230344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2754A89E-78B2-4D6A-9D76-D1804F417B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7FA0B7-6746-4D25-98A5-78A5DF0C92DA}"/>
              </a:ext>
            </a:extLst>
          </p:cNvPr>
          <p:cNvSpPr>
            <a:spLocks noGrp="1"/>
          </p:cNvSpPr>
          <p:nvPr>
            <p:ph type="dt" sz="half" idx="10"/>
          </p:nvPr>
        </p:nvSpPr>
        <p:spPr/>
        <p:txBody>
          <a:bodyPr/>
          <a:lstStyle/>
          <a:p>
            <a:fld id="{51256CCD-1977-48E0-979D-CDB6661AD207}" type="datetimeFigureOut">
              <a:rPr lang="x-none" smtClean="0"/>
              <a:pPr/>
              <a:t>ב'/כסלו/תשפ"א</a:t>
            </a:fld>
            <a:endParaRPr lang="x-none"/>
          </a:p>
        </p:txBody>
      </p:sp>
      <p:sp>
        <p:nvSpPr>
          <p:cNvPr id="6" name="Footer Placeholder 5">
            <a:extLst>
              <a:ext uri="{FF2B5EF4-FFF2-40B4-BE49-F238E27FC236}">
                <a16:creationId xmlns:a16="http://schemas.microsoft.com/office/drawing/2014/main" id="{7716C163-AE92-44CA-AFB9-F2F5291D2337}"/>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9DE14EDA-BF13-49D1-BC5F-86BCBD5773A0}"/>
              </a:ext>
            </a:extLst>
          </p:cNvPr>
          <p:cNvSpPr>
            <a:spLocks noGrp="1"/>
          </p:cNvSpPr>
          <p:nvPr>
            <p:ph type="sldNum" sz="quarter" idx="12"/>
          </p:nvPr>
        </p:nvSpPr>
        <p:spPr/>
        <p:txBody>
          <a:bodyPr/>
          <a:lstStyle/>
          <a:p>
            <a:fld id="{65B8CC2E-0F97-4E72-BF5C-10801E292719}" type="slidenum">
              <a:rPr lang="x-none" smtClean="0"/>
              <a:pPr/>
              <a:t>‹#›</a:t>
            </a:fld>
            <a:endParaRPr lang="x-none"/>
          </a:p>
        </p:txBody>
      </p:sp>
    </p:spTree>
    <p:extLst>
      <p:ext uri="{BB962C8B-B14F-4D97-AF65-F5344CB8AC3E}">
        <p14:creationId xmlns:p14="http://schemas.microsoft.com/office/powerpoint/2010/main" val="710444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9B305-9C20-4F84-B919-E9ABAF5F50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460885B3-08BD-45F0-9AE8-C55ABEF384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8836F661-9817-45D3-9910-C583CA64F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233D17-0CFC-4F74-88AC-F04BEE59A759}"/>
              </a:ext>
            </a:extLst>
          </p:cNvPr>
          <p:cNvSpPr>
            <a:spLocks noGrp="1"/>
          </p:cNvSpPr>
          <p:nvPr>
            <p:ph type="dt" sz="half" idx="10"/>
          </p:nvPr>
        </p:nvSpPr>
        <p:spPr/>
        <p:txBody>
          <a:bodyPr/>
          <a:lstStyle/>
          <a:p>
            <a:fld id="{51256CCD-1977-48E0-979D-CDB6661AD207}" type="datetimeFigureOut">
              <a:rPr lang="x-none" smtClean="0"/>
              <a:pPr/>
              <a:t>ב'/כסלו/תשפ"א</a:t>
            </a:fld>
            <a:endParaRPr lang="x-none"/>
          </a:p>
        </p:txBody>
      </p:sp>
      <p:sp>
        <p:nvSpPr>
          <p:cNvPr id="6" name="Footer Placeholder 5">
            <a:extLst>
              <a:ext uri="{FF2B5EF4-FFF2-40B4-BE49-F238E27FC236}">
                <a16:creationId xmlns:a16="http://schemas.microsoft.com/office/drawing/2014/main" id="{CE0FECBB-18AD-4891-BB33-F8DA16F23B0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3B66BBD7-FE1F-40F7-B70B-D598072FEAA4}"/>
              </a:ext>
            </a:extLst>
          </p:cNvPr>
          <p:cNvSpPr>
            <a:spLocks noGrp="1"/>
          </p:cNvSpPr>
          <p:nvPr>
            <p:ph type="sldNum" sz="quarter" idx="12"/>
          </p:nvPr>
        </p:nvSpPr>
        <p:spPr/>
        <p:txBody>
          <a:bodyPr/>
          <a:lstStyle/>
          <a:p>
            <a:fld id="{65B8CC2E-0F97-4E72-BF5C-10801E292719}" type="slidenum">
              <a:rPr lang="x-none" smtClean="0"/>
              <a:pPr/>
              <a:t>‹#›</a:t>
            </a:fld>
            <a:endParaRPr lang="x-none"/>
          </a:p>
        </p:txBody>
      </p:sp>
    </p:spTree>
    <p:extLst>
      <p:ext uri="{BB962C8B-B14F-4D97-AF65-F5344CB8AC3E}">
        <p14:creationId xmlns:p14="http://schemas.microsoft.com/office/powerpoint/2010/main" val="602295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A8FD65-94AF-4CFB-A897-CEBC9D6094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906DEAD6-EA68-4DD0-A5F2-F59CD8B5FC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88513007-8479-4509-B94B-02308D0EAC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256CCD-1977-48E0-979D-CDB6661AD207}" type="datetimeFigureOut">
              <a:rPr lang="x-none" smtClean="0"/>
              <a:pPr/>
              <a:t>ב'/כסלו/תשפ"א</a:t>
            </a:fld>
            <a:endParaRPr lang="x-none"/>
          </a:p>
        </p:txBody>
      </p:sp>
      <p:sp>
        <p:nvSpPr>
          <p:cNvPr id="5" name="Footer Placeholder 4">
            <a:extLst>
              <a:ext uri="{FF2B5EF4-FFF2-40B4-BE49-F238E27FC236}">
                <a16:creationId xmlns:a16="http://schemas.microsoft.com/office/drawing/2014/main" id="{168D43C7-FB13-4CC5-8B55-CE99E7F056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F18B4AEC-5297-465E-B1E3-8A79373E4A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B8CC2E-0F97-4E72-BF5C-10801E292719}" type="slidenum">
              <a:rPr lang="x-none" smtClean="0"/>
              <a:pPr/>
              <a:t>‹#›</a:t>
            </a:fld>
            <a:endParaRPr lang="x-none"/>
          </a:p>
        </p:txBody>
      </p:sp>
    </p:spTree>
    <p:extLst>
      <p:ext uri="{BB962C8B-B14F-4D97-AF65-F5344CB8AC3E}">
        <p14:creationId xmlns:p14="http://schemas.microsoft.com/office/powerpoint/2010/main" val="3278425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rnU4qglyjG8?feature=oembed" TargetMode="External"/><Relationship Id="rId4" Type="http://schemas.openxmlformats.org/officeDocument/2006/relationships/hyperlink" Target="https://vimeo.com/381290916?fbclid=IwAR2xmgC5tXu0zlRxCW85j-WJw60pvU9Dq3fCCTCCpkuQCanQfCWTxILmOcghttp://www.msn.com/he-il/?ocid=iehp&amp;pc=EUPP_"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vcOXvSp_E48?feature=oembed" TargetMode="External"/><Relationship Id="rId4" Type="http://schemas.openxmlformats.org/officeDocument/2006/relationships/hyperlink" Target="https://drive.google.com/file/d/1_xoUQH_xz1Gbw0SJ3Qg602T1cSfOSFhB/view"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Bo6u6YPBhVk?feature=oembed" TargetMode="External"/><Relationship Id="rId4" Type="http://schemas.openxmlformats.org/officeDocument/2006/relationships/hyperlink" Target="https://drive.google.com/file/d/1x_Fbfc87sCn8iNKN2AbKdTg13e5bjRaF/view"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llNP__bW-o0?feature=oembed" TargetMode="External"/><Relationship Id="rId4" Type="http://schemas.openxmlformats.org/officeDocument/2006/relationships/hyperlink" Target="https://www.youtube.com/watch?v=llNP__bW-o0&amp;feature=emb_logo&amp;ab_channel=UNWome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unwomen.org/-/media/headquarters/attachments/sections/what%20we%20do/evaw/unite%20campaign_2020_concept%20note_final.pdf?la=en&amp;vs=5951" TargetMode="External"/><Relationship Id="rId4" Type="http://schemas.openxmlformats.org/officeDocument/2006/relationships/hyperlink" Target="http://www.un.org/womenwatch/daw/news/vawd.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https://www.unwomen.org/-/media/headquarters/attachments/sections/what%20we%20do/evaw/unite%20campaign_2020_concept%20note_final.pdf?la=en&amp;vs=595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descr="לוגו שקוף של מיכלי.png">
            <a:extLst>
              <a:ext uri="{FF2B5EF4-FFF2-40B4-BE49-F238E27FC236}">
                <a16:creationId xmlns:a16="http://schemas.microsoft.com/office/drawing/2014/main" id="{B44BBE8D-1E44-4E83-9B4E-BB1C7F75FB6C}"/>
              </a:ext>
            </a:extLst>
          </p:cNvPr>
          <p:cNvPicPr>
            <a:picLocks noChangeAspect="1"/>
          </p:cNvPicPr>
          <p:nvPr/>
        </p:nvPicPr>
        <p:blipFill>
          <a:blip r:embed="rId2" cstate="print"/>
          <a:stretch>
            <a:fillRect/>
          </a:stretch>
        </p:blipFill>
        <p:spPr>
          <a:xfrm>
            <a:off x="3852239" y="180698"/>
            <a:ext cx="4487517" cy="4487517"/>
          </a:xfrm>
          <a:prstGeom prst="rect">
            <a:avLst/>
          </a:prstGeom>
        </p:spPr>
      </p:pic>
      <p:sp>
        <p:nvSpPr>
          <p:cNvPr id="8" name="תיבת טקסט 7">
            <a:extLst>
              <a:ext uri="{FF2B5EF4-FFF2-40B4-BE49-F238E27FC236}">
                <a16:creationId xmlns:a16="http://schemas.microsoft.com/office/drawing/2014/main" id="{A43C5489-A379-4550-9FE7-345A91DD4CFC}"/>
              </a:ext>
            </a:extLst>
          </p:cNvPr>
          <p:cNvSpPr txBox="1"/>
          <p:nvPr/>
        </p:nvSpPr>
        <p:spPr>
          <a:xfrm>
            <a:off x="960934" y="4497846"/>
            <a:ext cx="10715605" cy="2123658"/>
          </a:xfrm>
          <a:prstGeom prst="rect">
            <a:avLst/>
          </a:prstGeom>
          <a:noFill/>
        </p:spPr>
        <p:txBody>
          <a:bodyPr wrap="square" rtlCol="0">
            <a:spAutoFit/>
          </a:bodyPr>
          <a:lstStyle/>
          <a:p>
            <a:pPr algn="ctr" rtl="1"/>
            <a:r>
              <a:rPr lang="he-IL" sz="4400" b="1" dirty="0"/>
              <a:t>חמישה תמרורי אזהרה בזוגיות</a:t>
            </a:r>
            <a:endParaRPr lang="en-US" sz="4400" dirty="0"/>
          </a:p>
          <a:p>
            <a:pPr algn="ctr" rtl="1"/>
            <a:r>
              <a:rPr lang="he-IL" sz="4400" b="1" dirty="0"/>
              <a:t>מערך שיעורים לתיכון - יום המאבק הבינלאומי באלימות כלפי נשים </a:t>
            </a:r>
            <a:endParaRPr lang="en-US" sz="4400" dirty="0"/>
          </a:p>
        </p:txBody>
      </p:sp>
    </p:spTree>
    <p:extLst>
      <p:ext uri="{BB962C8B-B14F-4D97-AF65-F5344CB8AC3E}">
        <p14:creationId xmlns:p14="http://schemas.microsoft.com/office/powerpoint/2010/main" val="3223990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מדיה מקוונת 3" title="לזכר מיכל סלה ז&quot;ל - הגיע הזמן להפסיק לשתוק">
            <a:hlinkClick r:id="" action="ppaction://media"/>
            <a:extLst>
              <a:ext uri="{FF2B5EF4-FFF2-40B4-BE49-F238E27FC236}">
                <a16:creationId xmlns:a16="http://schemas.microsoft.com/office/drawing/2014/main" id="{F1C8400C-9A96-4DE3-A507-2DA824C12AF8}"/>
              </a:ext>
            </a:extLst>
          </p:cNvPr>
          <p:cNvPicPr>
            <a:picLocks noRot="1" noChangeAspect="1"/>
          </p:cNvPicPr>
          <p:nvPr>
            <a:videoFile r:link="rId1"/>
          </p:nvPr>
        </p:nvPicPr>
        <p:blipFill rotWithShape="1">
          <a:blip r:embed="rId3"/>
          <a:srcRect l="26346"/>
          <a:stretch/>
        </p:blipFill>
        <p:spPr>
          <a:xfrm>
            <a:off x="3212123" y="0"/>
            <a:ext cx="8979877" cy="6858000"/>
          </a:xfrm>
          <a:prstGeom prst="rect">
            <a:avLst/>
          </a:prstGeom>
          <a:ln>
            <a:noFill/>
          </a:ln>
          <a:effectLst>
            <a:softEdge rad="112500"/>
          </a:effectLst>
        </p:spPr>
      </p:pic>
      <p:sp>
        <p:nvSpPr>
          <p:cNvPr id="2" name="תיבת טקסט 1">
            <a:extLst>
              <a:ext uri="{FF2B5EF4-FFF2-40B4-BE49-F238E27FC236}">
                <a16:creationId xmlns:a16="http://schemas.microsoft.com/office/drawing/2014/main" id="{061FA175-4A2F-4467-8E58-5042D8D020CA}"/>
              </a:ext>
            </a:extLst>
          </p:cNvPr>
          <p:cNvSpPr txBox="1"/>
          <p:nvPr/>
        </p:nvSpPr>
        <p:spPr>
          <a:xfrm>
            <a:off x="214602" y="690464"/>
            <a:ext cx="2230018" cy="1477328"/>
          </a:xfrm>
          <a:prstGeom prst="rect">
            <a:avLst/>
          </a:prstGeom>
          <a:noFill/>
        </p:spPr>
        <p:txBody>
          <a:bodyPr wrap="square" rtlCol="1">
            <a:spAutoFit/>
          </a:bodyPr>
          <a:lstStyle/>
          <a:p>
            <a:pPr algn="r" rtl="1"/>
            <a:r>
              <a:rPr lang="he-IL" b="1" dirty="0"/>
              <a:t>הקרנת הסרטון "משתפות לא שותקות"</a:t>
            </a:r>
          </a:p>
          <a:p>
            <a:pPr algn="r" rtl="1"/>
            <a:r>
              <a:rPr lang="he-IL" b="1" dirty="0"/>
              <a:t>(6 דקות)</a:t>
            </a:r>
          </a:p>
          <a:p>
            <a:pPr algn="r" rtl="1"/>
            <a:r>
              <a:rPr lang="he-IL" b="1" dirty="0">
                <a:hlinkClick r:id="rId4"/>
              </a:rPr>
              <a:t>לחצו כאן</a:t>
            </a:r>
            <a:endParaRPr lang="he-IL" b="1" dirty="0"/>
          </a:p>
        </p:txBody>
      </p:sp>
    </p:spTree>
    <p:extLst>
      <p:ext uri="{BB962C8B-B14F-4D97-AF65-F5344CB8AC3E}">
        <p14:creationId xmlns:p14="http://schemas.microsoft.com/office/powerpoint/2010/main" val="11289998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תיבת טקסט 1">
            <a:extLst>
              <a:ext uri="{FF2B5EF4-FFF2-40B4-BE49-F238E27FC236}">
                <a16:creationId xmlns:a16="http://schemas.microsoft.com/office/drawing/2014/main" id="{10F71613-1196-4642-AB01-9C3576E05E84}"/>
              </a:ext>
            </a:extLst>
          </p:cNvPr>
          <p:cNvSpPr txBox="1"/>
          <p:nvPr/>
        </p:nvSpPr>
        <p:spPr>
          <a:xfrm>
            <a:off x="3496056" y="2574187"/>
            <a:ext cx="4709160" cy="2554545"/>
          </a:xfrm>
          <a:prstGeom prst="rect">
            <a:avLst/>
          </a:prstGeom>
          <a:noFill/>
        </p:spPr>
        <p:txBody>
          <a:bodyPr wrap="square" rtlCol="0">
            <a:spAutoFit/>
          </a:bodyPr>
          <a:lstStyle/>
          <a:p>
            <a:pPr algn="ctr" rtl="1"/>
            <a:r>
              <a:rPr lang="he-IL" sz="8000" dirty="0">
                <a:latin typeface="Aharoni" panose="02010803020104030203" pitchFamily="2" charset="-79"/>
                <a:cs typeface="Aharoni" panose="02010803020104030203" pitchFamily="2" charset="-79"/>
              </a:rPr>
              <a:t>קנאה אובססיבית</a:t>
            </a:r>
            <a:endParaRPr lang="en-US" sz="8000" dirty="0">
              <a:latin typeface="Aharoni" panose="02010803020104030203" pitchFamily="2" charset="-79"/>
              <a:cs typeface="Aharoni" panose="02010803020104030203" pitchFamily="2" charset="-79"/>
            </a:endParaRPr>
          </a:p>
        </p:txBody>
      </p:sp>
      <p:sp>
        <p:nvSpPr>
          <p:cNvPr id="5" name="אליפסה 4">
            <a:extLst>
              <a:ext uri="{FF2B5EF4-FFF2-40B4-BE49-F238E27FC236}">
                <a16:creationId xmlns:a16="http://schemas.microsoft.com/office/drawing/2014/main" id="{6AACA74C-714A-428B-9415-336AD29277C2}"/>
              </a:ext>
            </a:extLst>
          </p:cNvPr>
          <p:cNvSpPr/>
          <p:nvPr/>
        </p:nvSpPr>
        <p:spPr>
          <a:xfrm>
            <a:off x="7479792" y="1337135"/>
            <a:ext cx="2432304" cy="116955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אליפסה 5">
            <a:extLst>
              <a:ext uri="{FF2B5EF4-FFF2-40B4-BE49-F238E27FC236}">
                <a16:creationId xmlns:a16="http://schemas.microsoft.com/office/drawing/2014/main" id="{07B4B71A-28CD-4EEB-A69E-4D1E277D95CD}"/>
              </a:ext>
            </a:extLst>
          </p:cNvPr>
          <p:cNvSpPr/>
          <p:nvPr/>
        </p:nvSpPr>
        <p:spPr>
          <a:xfrm>
            <a:off x="9442704" y="2312495"/>
            <a:ext cx="2432304" cy="116955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אליפסה 9">
            <a:extLst>
              <a:ext uri="{FF2B5EF4-FFF2-40B4-BE49-F238E27FC236}">
                <a16:creationId xmlns:a16="http://schemas.microsoft.com/office/drawing/2014/main" id="{E26CC86B-A0CF-4903-B777-EF033CE3C351}"/>
              </a:ext>
            </a:extLst>
          </p:cNvPr>
          <p:cNvSpPr/>
          <p:nvPr/>
        </p:nvSpPr>
        <p:spPr>
          <a:xfrm>
            <a:off x="2081784" y="1642871"/>
            <a:ext cx="2432304" cy="116955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אליפסה 11">
            <a:extLst>
              <a:ext uri="{FF2B5EF4-FFF2-40B4-BE49-F238E27FC236}">
                <a16:creationId xmlns:a16="http://schemas.microsoft.com/office/drawing/2014/main" id="{DF6F7F80-1205-4D08-A374-6DE10B61F097}"/>
              </a:ext>
            </a:extLst>
          </p:cNvPr>
          <p:cNvSpPr/>
          <p:nvPr/>
        </p:nvSpPr>
        <p:spPr>
          <a:xfrm>
            <a:off x="140677" y="2847591"/>
            <a:ext cx="2432304" cy="116955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אליפסה 15">
            <a:extLst>
              <a:ext uri="{FF2B5EF4-FFF2-40B4-BE49-F238E27FC236}">
                <a16:creationId xmlns:a16="http://schemas.microsoft.com/office/drawing/2014/main" id="{B3F18C01-5DCE-4FF0-BDAD-58C2B6DB0B55}"/>
              </a:ext>
            </a:extLst>
          </p:cNvPr>
          <p:cNvSpPr/>
          <p:nvPr/>
        </p:nvSpPr>
        <p:spPr>
          <a:xfrm>
            <a:off x="865632" y="4336859"/>
            <a:ext cx="2432304" cy="116955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אליפסה 21">
            <a:extLst>
              <a:ext uri="{FF2B5EF4-FFF2-40B4-BE49-F238E27FC236}">
                <a16:creationId xmlns:a16="http://schemas.microsoft.com/office/drawing/2014/main" id="{6B6E540E-4142-4EA7-B3A6-076016A4FE98}"/>
              </a:ext>
            </a:extLst>
          </p:cNvPr>
          <p:cNvSpPr/>
          <p:nvPr/>
        </p:nvSpPr>
        <p:spPr>
          <a:xfrm>
            <a:off x="2953981" y="5144039"/>
            <a:ext cx="2432304" cy="116955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אליפסה 23">
            <a:extLst>
              <a:ext uri="{FF2B5EF4-FFF2-40B4-BE49-F238E27FC236}">
                <a16:creationId xmlns:a16="http://schemas.microsoft.com/office/drawing/2014/main" id="{C49DC528-5A55-4ED7-A98F-842A6E50E674}"/>
              </a:ext>
            </a:extLst>
          </p:cNvPr>
          <p:cNvSpPr/>
          <p:nvPr/>
        </p:nvSpPr>
        <p:spPr>
          <a:xfrm>
            <a:off x="8425330" y="3752083"/>
            <a:ext cx="2432304" cy="116955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אליפסה 25">
            <a:extLst>
              <a:ext uri="{FF2B5EF4-FFF2-40B4-BE49-F238E27FC236}">
                <a16:creationId xmlns:a16="http://schemas.microsoft.com/office/drawing/2014/main" id="{DBFE4AC9-8749-4B11-8C3D-DB5722D96C2A}"/>
              </a:ext>
            </a:extLst>
          </p:cNvPr>
          <p:cNvSpPr/>
          <p:nvPr/>
        </p:nvSpPr>
        <p:spPr>
          <a:xfrm>
            <a:off x="6717792" y="5001409"/>
            <a:ext cx="2432304" cy="116955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אליפסה 33">
            <a:extLst>
              <a:ext uri="{FF2B5EF4-FFF2-40B4-BE49-F238E27FC236}">
                <a16:creationId xmlns:a16="http://schemas.microsoft.com/office/drawing/2014/main" id="{AC8FCAA9-EF9A-4DA0-AEA6-A2C773BA79A5}"/>
              </a:ext>
            </a:extLst>
          </p:cNvPr>
          <p:cNvSpPr/>
          <p:nvPr/>
        </p:nvSpPr>
        <p:spPr>
          <a:xfrm>
            <a:off x="4776099" y="1077218"/>
            <a:ext cx="2432304" cy="1169551"/>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61160" y="0"/>
            <a:ext cx="8378952" cy="584775"/>
          </a:xfrm>
          <a:prstGeom prst="rect">
            <a:avLst/>
          </a:prstGeom>
          <a:noFill/>
        </p:spPr>
        <p:txBody>
          <a:bodyPr wrap="square" rtlCol="1">
            <a:spAutoFit/>
          </a:bodyPr>
          <a:lstStyle/>
          <a:p>
            <a:pPr algn="ctr"/>
            <a:r>
              <a:rPr lang="he-IL" sz="3200" dirty="0">
                <a:latin typeface="Aharoni" panose="02010803020104030203" pitchFamily="2" charset="-79"/>
                <a:cs typeface="Aharoni" panose="02010803020104030203" pitchFamily="2" charset="-79"/>
              </a:rPr>
              <a:t>מה היא קנאה אובססיבית?</a:t>
            </a:r>
            <a:r>
              <a:rPr lang="en-US" sz="3200" dirty="0">
                <a:latin typeface="Aharoni" panose="02010803020104030203" pitchFamily="2" charset="-79"/>
                <a:cs typeface="Aharoni" panose="02010803020104030203" pitchFamily="2" charset="-79"/>
              </a:rPr>
              <a:t> :</a:t>
            </a:r>
            <a:r>
              <a:rPr lang="he-IL" sz="3200" dirty="0">
                <a:latin typeface="Aharoni" panose="02010803020104030203" pitchFamily="2" charset="-79"/>
                <a:cs typeface="Aharoni" panose="02010803020104030203" pitchFamily="2" charset="-79"/>
              </a:rPr>
              <a:t>דיון כיתתי</a:t>
            </a:r>
          </a:p>
        </p:txBody>
      </p:sp>
    </p:spTree>
    <p:extLst>
      <p:ext uri="{BB962C8B-B14F-4D97-AF65-F5344CB8AC3E}">
        <p14:creationId xmlns:p14="http://schemas.microsoft.com/office/powerpoint/2010/main" val="3560614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לבן 12"/>
          <p:cNvSpPr/>
          <p:nvPr/>
        </p:nvSpPr>
        <p:spPr>
          <a:xfrm>
            <a:off x="5733617" y="5962821"/>
            <a:ext cx="4578497" cy="584775"/>
          </a:xfrm>
          <a:prstGeom prst="rect">
            <a:avLst/>
          </a:prstGeom>
        </p:spPr>
        <p:txBody>
          <a:bodyPr wrap="none">
            <a:spAutoFit/>
          </a:bodyPr>
          <a:lstStyle/>
          <a:p>
            <a:r>
              <a:rPr lang="he-IL" sz="1600" dirty="0">
                <a:solidFill>
                  <a:schemeClr val="bg1"/>
                </a:solidFill>
                <a:cs typeface="Michal sela" pitchFamily="50" charset="-79"/>
              </a:rPr>
              <a:t>"אם תקשיבי לעצמך באמת ותלכי בדרכך שלך, תראי שמסע</a:t>
            </a:r>
          </a:p>
          <a:p>
            <a:r>
              <a:rPr lang="he-IL" sz="1600" dirty="0">
                <a:solidFill>
                  <a:schemeClr val="bg1"/>
                </a:solidFill>
                <a:cs typeface="Michal sela" pitchFamily="50" charset="-79"/>
              </a:rPr>
              <a:t>החיי טומן בתוכו אור, צבע וטוב. רק קחי וחייכי" מיכל סלה</a:t>
            </a:r>
          </a:p>
        </p:txBody>
      </p:sp>
      <p:pic>
        <p:nvPicPr>
          <p:cNvPr id="17" name="תמונה 16" descr="לוגו שקוף של מיכלי.png"/>
          <p:cNvPicPr>
            <a:picLocks noChangeAspect="1"/>
          </p:cNvPicPr>
          <p:nvPr/>
        </p:nvPicPr>
        <p:blipFill>
          <a:blip r:embed="rId2" cstate="print"/>
          <a:stretch>
            <a:fillRect/>
          </a:stretch>
        </p:blipFill>
        <p:spPr>
          <a:xfrm>
            <a:off x="10127310" y="5708017"/>
            <a:ext cx="848355" cy="848355"/>
          </a:xfrm>
          <a:prstGeom prst="rect">
            <a:avLst/>
          </a:prstGeom>
        </p:spPr>
      </p:pic>
      <p:pic>
        <p:nvPicPr>
          <p:cNvPr id="7" name="תמונה 6" descr="פוטר למצגת 1.png"/>
          <p:cNvPicPr>
            <a:picLocks noChangeAspect="1"/>
          </p:cNvPicPr>
          <p:nvPr/>
        </p:nvPicPr>
        <p:blipFill>
          <a:blip r:embed="rId3" cstate="print"/>
          <a:stretch>
            <a:fillRect/>
          </a:stretch>
        </p:blipFill>
        <p:spPr>
          <a:xfrm>
            <a:off x="0" y="5848494"/>
            <a:ext cx="12192000" cy="630937"/>
          </a:xfrm>
          <a:prstGeom prst="rect">
            <a:avLst/>
          </a:prstGeom>
        </p:spPr>
      </p:pic>
      <p:sp>
        <p:nvSpPr>
          <p:cNvPr id="11" name="מלבן: פינות מעוגלות 10">
            <a:extLst>
              <a:ext uri="{FF2B5EF4-FFF2-40B4-BE49-F238E27FC236}">
                <a16:creationId xmlns:a16="http://schemas.microsoft.com/office/drawing/2014/main" id="{83AA48CC-7D34-4505-A2A4-CF7DD0B0BD76}"/>
              </a:ext>
            </a:extLst>
          </p:cNvPr>
          <p:cNvSpPr/>
          <p:nvPr/>
        </p:nvSpPr>
        <p:spPr>
          <a:xfrm>
            <a:off x="1312985" y="602287"/>
            <a:ext cx="9155723" cy="510573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תיבת טקסט 2">
            <a:extLst>
              <a:ext uri="{FF2B5EF4-FFF2-40B4-BE49-F238E27FC236}">
                <a16:creationId xmlns:a16="http://schemas.microsoft.com/office/drawing/2014/main" id="{AD49C8AA-5782-479B-823C-493B7A13F164}"/>
              </a:ext>
            </a:extLst>
          </p:cNvPr>
          <p:cNvSpPr txBox="1">
            <a:spLocks noChangeArrowheads="1"/>
          </p:cNvSpPr>
          <p:nvPr/>
        </p:nvSpPr>
        <p:spPr bwMode="auto">
          <a:xfrm flipH="1">
            <a:off x="1312985" y="934996"/>
            <a:ext cx="9060866" cy="3599689"/>
          </a:xfrm>
          <a:prstGeom prst="rect">
            <a:avLst/>
          </a:prstGeom>
          <a:noFill/>
          <a:ln w="9525">
            <a:noFill/>
            <a:miter lim="800000"/>
            <a:headEnd/>
            <a:tailEnd/>
          </a:ln>
        </p:spPr>
        <p:txBody>
          <a:bodyPr rot="0" vert="horz" wrap="square" lIns="91440" tIns="45720" rIns="91440" bIns="45720" anchor="t" anchorCtr="0">
            <a:noAutofit/>
          </a:bodyPr>
          <a:lstStyle/>
          <a:p>
            <a:pPr algn="ctr" rtl="1"/>
            <a:r>
              <a:rPr lang="he-IL" sz="2400" b="1" u="sng" dirty="0"/>
              <a:t>"נייר לקמוס" תמרור אזהרה בזוגיות:</a:t>
            </a:r>
          </a:p>
          <a:p>
            <a:pPr algn="ctr" rtl="1"/>
            <a:endParaRPr lang="en-US" sz="2400" u="sng" dirty="0"/>
          </a:p>
          <a:p>
            <a:pPr algn="ctr" rtl="1"/>
            <a:r>
              <a:rPr lang="he-IL" sz="4400" b="1" dirty="0"/>
              <a:t> כאשר רגש הופך למעשה</a:t>
            </a:r>
            <a:endParaRPr lang="en-US" sz="4400" dirty="0"/>
          </a:p>
          <a:p>
            <a:pPr algn="ctr" rtl="1"/>
            <a:r>
              <a:rPr lang="he-IL" sz="2400" b="1" dirty="0"/>
              <a:t>לדוגמא כעס. כולנו כועסות וכועסים. זה לגיטימי. </a:t>
            </a:r>
            <a:endParaRPr lang="en-US" sz="2400" dirty="0"/>
          </a:p>
          <a:p>
            <a:pPr algn="ctr" rtl="1"/>
            <a:r>
              <a:rPr lang="he-IL" sz="2400" b="1" dirty="0"/>
              <a:t>כאשר הרגש הופך למעשה והכעס הופך למכה- </a:t>
            </a:r>
            <a:br>
              <a:rPr lang="en-US" sz="2400" b="1" dirty="0"/>
            </a:br>
            <a:r>
              <a:rPr lang="he-IL" sz="2400" b="1" dirty="0"/>
              <a:t>זהו תמרור אזהרה וזה לא </a:t>
            </a:r>
            <a:r>
              <a:rPr lang="he-IL" sz="2400" b="1" dirty="0" err="1"/>
              <a:t>לגטימי</a:t>
            </a:r>
            <a:r>
              <a:rPr lang="he-IL" sz="2400" b="1" dirty="0"/>
              <a:t>. </a:t>
            </a:r>
          </a:p>
          <a:p>
            <a:pPr algn="ctr" rtl="1"/>
            <a:endParaRPr lang="en-US" sz="2400" dirty="0"/>
          </a:p>
          <a:p>
            <a:pPr algn="ctr" rtl="1"/>
            <a:r>
              <a:rPr lang="he-IL" sz="2400" b="1" dirty="0"/>
              <a:t>כך גם לגבי קנאה: אפשר לקנא לבן או לבת הזוג. עם זאת, כאשר הקנאה באה לידי ביטוי במעשים, כגון הטלת הגבלות על בת הזוג, חיטוט בטלפון הנייד שלה </a:t>
            </a:r>
            <a:r>
              <a:rPr lang="he-IL" sz="2400" b="1" dirty="0" err="1"/>
              <a:t>וכו</a:t>
            </a:r>
            <a:r>
              <a:rPr lang="he-IL" sz="2400" b="1" dirty="0"/>
              <a:t>', זהו תמרור אזהרה וזה לא לגיטימי. </a:t>
            </a:r>
            <a:endParaRPr lang="en-US" sz="2400" dirty="0"/>
          </a:p>
          <a:p>
            <a:pPr algn="ctr" rtl="1"/>
            <a:r>
              <a:rPr lang="he-IL" sz="2400" b="1" dirty="0"/>
              <a:t>מה לעשות? שתפו את יועצת בית הספר, שתפו הורה.</a:t>
            </a:r>
            <a:endParaRPr lang="en-US" sz="2400" dirty="0"/>
          </a:p>
        </p:txBody>
      </p:sp>
    </p:spTree>
    <p:extLst>
      <p:ext uri="{BB962C8B-B14F-4D97-AF65-F5344CB8AC3E}">
        <p14:creationId xmlns:p14="http://schemas.microsoft.com/office/powerpoint/2010/main" val="1223607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לבן 12"/>
          <p:cNvSpPr/>
          <p:nvPr/>
        </p:nvSpPr>
        <p:spPr>
          <a:xfrm>
            <a:off x="5733617" y="5962821"/>
            <a:ext cx="4578497" cy="584775"/>
          </a:xfrm>
          <a:prstGeom prst="rect">
            <a:avLst/>
          </a:prstGeom>
        </p:spPr>
        <p:txBody>
          <a:bodyPr wrap="none">
            <a:spAutoFit/>
          </a:bodyPr>
          <a:lstStyle/>
          <a:p>
            <a:r>
              <a:rPr lang="he-IL" sz="1600" dirty="0">
                <a:solidFill>
                  <a:schemeClr val="bg1"/>
                </a:solidFill>
                <a:cs typeface="Michal sela" pitchFamily="50" charset="-79"/>
              </a:rPr>
              <a:t>"אם תקשיבי לעצמך באמת ותלכי בדרכך שלך, תראי שמסע</a:t>
            </a:r>
          </a:p>
          <a:p>
            <a:r>
              <a:rPr lang="he-IL" sz="1600" dirty="0">
                <a:solidFill>
                  <a:schemeClr val="bg1"/>
                </a:solidFill>
                <a:cs typeface="Michal sela" pitchFamily="50" charset="-79"/>
              </a:rPr>
              <a:t>החיי טומן בתוכו אור, צבע וטוב. רק קחי וחייכי" מיכל סלה</a:t>
            </a:r>
          </a:p>
        </p:txBody>
      </p:sp>
      <p:pic>
        <p:nvPicPr>
          <p:cNvPr id="17" name="תמונה 16" descr="לוגו שקוף של מיכלי.png"/>
          <p:cNvPicPr>
            <a:picLocks noChangeAspect="1"/>
          </p:cNvPicPr>
          <p:nvPr/>
        </p:nvPicPr>
        <p:blipFill>
          <a:blip r:embed="rId2" cstate="print"/>
          <a:stretch>
            <a:fillRect/>
          </a:stretch>
        </p:blipFill>
        <p:spPr>
          <a:xfrm>
            <a:off x="10127310" y="5708017"/>
            <a:ext cx="848355" cy="848355"/>
          </a:xfrm>
          <a:prstGeom prst="rect">
            <a:avLst/>
          </a:prstGeom>
        </p:spPr>
      </p:pic>
      <p:pic>
        <p:nvPicPr>
          <p:cNvPr id="7" name="תמונה 6" descr="פוטר למצגת 1.png"/>
          <p:cNvPicPr>
            <a:picLocks noChangeAspect="1"/>
          </p:cNvPicPr>
          <p:nvPr/>
        </p:nvPicPr>
        <p:blipFill>
          <a:blip r:embed="rId3" cstate="print"/>
          <a:stretch>
            <a:fillRect/>
          </a:stretch>
        </p:blipFill>
        <p:spPr>
          <a:xfrm>
            <a:off x="0" y="5848494"/>
            <a:ext cx="12192000" cy="630937"/>
          </a:xfrm>
          <a:prstGeom prst="rect">
            <a:avLst/>
          </a:prstGeom>
        </p:spPr>
      </p:pic>
      <p:sp>
        <p:nvSpPr>
          <p:cNvPr id="3" name="תיבת טקסט 2">
            <a:extLst>
              <a:ext uri="{FF2B5EF4-FFF2-40B4-BE49-F238E27FC236}">
                <a16:creationId xmlns:a16="http://schemas.microsoft.com/office/drawing/2014/main" id="{CB4C0FB4-A480-45F0-A806-0E189A89B33A}"/>
              </a:ext>
            </a:extLst>
          </p:cNvPr>
          <p:cNvSpPr txBox="1"/>
          <p:nvPr/>
        </p:nvSpPr>
        <p:spPr>
          <a:xfrm>
            <a:off x="3751548" y="301628"/>
            <a:ext cx="8051553" cy="5386090"/>
          </a:xfrm>
          <a:prstGeom prst="rect">
            <a:avLst/>
          </a:prstGeom>
          <a:noFill/>
        </p:spPr>
        <p:txBody>
          <a:bodyPr wrap="square" rtlCol="0">
            <a:spAutoFit/>
          </a:bodyPr>
          <a:lstStyle/>
          <a:p>
            <a:pPr algn="r" rtl="1"/>
            <a:r>
              <a:rPr lang="he-IL" sz="2400" dirty="0">
                <a:latin typeface="Aharoni" panose="02010803020104030203" pitchFamily="2" charset="-79"/>
                <a:cs typeface="Aharoni" panose="02010803020104030203" pitchFamily="2" charset="-79"/>
              </a:rPr>
              <a:t>הסרט הדוקומנטרי </a:t>
            </a:r>
            <a:r>
              <a:rPr lang="he-IL" sz="3200" b="1" dirty="0">
                <a:latin typeface="Aharoni" panose="02010803020104030203" pitchFamily="2" charset="-79"/>
                <a:cs typeface="Aharoni" panose="02010803020104030203" pitchFamily="2" charset="-79"/>
              </a:rPr>
              <a:t>"שלוש אחיות בעקבות אחת" </a:t>
            </a:r>
            <a:r>
              <a:rPr lang="he-IL" sz="2400" dirty="0">
                <a:latin typeface="Aharoni" panose="02010803020104030203" pitchFamily="2" charset="-79"/>
                <a:cs typeface="Aharoni" panose="02010803020104030203" pitchFamily="2" charset="-79"/>
              </a:rPr>
              <a:t>בהפקת מערכת "עובדה" מציג את סיפור הרצח של מיכל סלה ז"ל ע"י האיש שלה, אלירן מלול, ביום ה-3.10.19. בני הזוג לא היו מוכרים למשטרה או לרווחה. הרצח נחת על הסביבה הקרובה כרעם ביום בהיר. רוני </a:t>
            </a:r>
            <a:r>
              <a:rPr lang="he-IL" sz="2400" dirty="0" err="1">
                <a:latin typeface="Aharoni" panose="02010803020104030203" pitchFamily="2" charset="-79"/>
                <a:cs typeface="Aharoni" panose="02010803020104030203" pitchFamily="2" charset="-79"/>
              </a:rPr>
              <a:t>קובן</a:t>
            </a:r>
            <a:r>
              <a:rPr lang="he-IL" sz="2400" dirty="0">
                <a:latin typeface="Aharoni" panose="02010803020104030203" pitchFamily="2" charset="-79"/>
                <a:cs typeface="Aharoni" panose="02010803020104030203" pitchFamily="2" charset="-79"/>
              </a:rPr>
              <a:t>, יוצר הסרט, מראיין את משפחתה של מיכל סלה, חברותיה, חברותיו לשעבר של הרוצח, ואת מפקד צוות החקירה של המשטרה. חלקו השני של הסרט מציג גם את התמודדות בתה התינוקת של מיכל, שנותרה ללא הורים, ואת ביתה החדש.</a:t>
            </a:r>
          </a:p>
          <a:p>
            <a:pPr algn="r" rtl="1"/>
            <a:endParaRPr lang="he-IL" sz="2400" dirty="0">
              <a:latin typeface="Aharoni" panose="02010803020104030203" pitchFamily="2" charset="-79"/>
              <a:cs typeface="Aharoni" panose="02010803020104030203" pitchFamily="2" charset="-79"/>
            </a:endParaRPr>
          </a:p>
          <a:p>
            <a:pPr algn="r" rtl="1"/>
            <a:r>
              <a:rPr lang="he-IL" sz="2400" dirty="0">
                <a:latin typeface="Aharoni" panose="02010803020104030203" pitchFamily="2" charset="-79"/>
                <a:cs typeface="Aharoni" panose="02010803020104030203" pitchFamily="2" charset="-79"/>
              </a:rPr>
              <a:t>הסרט שודר במאי 2020 בפריים טיים וזכה לתהודה עצומה בגודלה של 20 אחוזי צפייה- </a:t>
            </a:r>
            <a:r>
              <a:rPr lang="he-IL" sz="2400" dirty="0" err="1">
                <a:latin typeface="Aharoni" panose="02010803020104030203" pitchFamily="2" charset="-79"/>
                <a:cs typeface="Aharoni" panose="02010803020104030203" pitchFamily="2" charset="-79"/>
              </a:rPr>
              <a:t>כמליון</a:t>
            </a:r>
            <a:r>
              <a:rPr lang="he-IL" sz="2400" dirty="0">
                <a:latin typeface="Aharoni" panose="02010803020104030203" pitchFamily="2" charset="-79"/>
                <a:cs typeface="Aharoni" panose="02010803020104030203" pitchFamily="2" charset="-79"/>
              </a:rPr>
              <a:t> משקי בית. הסרט הוליד גל שיתופים של נשים ששיתפו בסיפורן האישי, בהן נשים שהעידו שחייהן ניצלו בזכות מיכל סלה ז"ל.</a:t>
            </a:r>
            <a:endParaRPr lang="en-US" sz="2400" dirty="0">
              <a:latin typeface="Aharoni" panose="02010803020104030203" pitchFamily="2" charset="-79"/>
              <a:cs typeface="Aharoni" panose="02010803020104030203" pitchFamily="2" charset="-79"/>
            </a:endParaRPr>
          </a:p>
          <a:p>
            <a:pPr algn="r" rtl="1"/>
            <a:r>
              <a:rPr lang="he-IL" sz="2400" b="1" dirty="0">
                <a:latin typeface="Aharoni" panose="02010803020104030203" pitchFamily="2" charset="-79"/>
                <a:cs typeface="Aharoni" panose="02010803020104030203" pitchFamily="2" charset="-79"/>
              </a:rPr>
              <a:t>לראשונה, הסרט הצליח לשים זרקור על תופעת האלימות השקטה והקטלנית: קנאה </a:t>
            </a:r>
            <a:r>
              <a:rPr lang="he-IL" sz="2400" b="1" dirty="0" err="1">
                <a:latin typeface="Aharoni" panose="02010803020104030203" pitchFamily="2" charset="-79"/>
                <a:cs typeface="Aharoni" panose="02010803020104030203" pitchFamily="2" charset="-79"/>
              </a:rPr>
              <a:t>אובסיסיבית</a:t>
            </a:r>
            <a:r>
              <a:rPr lang="he-IL" sz="2400" b="1" dirty="0">
                <a:latin typeface="Aharoni" panose="02010803020104030203" pitchFamily="2" charset="-79"/>
                <a:cs typeface="Aharoni" panose="02010803020104030203" pitchFamily="2" charset="-79"/>
              </a:rPr>
              <a:t> של גבר לבת זוגו, אשר רוצח אותה בשל רצונה </a:t>
            </a:r>
            <a:r>
              <a:rPr lang="he-IL" sz="2400" b="1" dirty="0" err="1">
                <a:latin typeface="Aharoni" panose="02010803020104030203" pitchFamily="2" charset="-79"/>
                <a:cs typeface="Aharoni" panose="02010803020104030203" pitchFamily="2" charset="-79"/>
              </a:rPr>
              <a:t>להפרד</a:t>
            </a:r>
            <a:r>
              <a:rPr lang="he-IL" sz="2400" b="1" dirty="0">
                <a:latin typeface="Aharoni" panose="02010803020104030203" pitchFamily="2" charset="-79"/>
                <a:cs typeface="Aharoni" panose="02010803020104030203" pitchFamily="2" charset="-79"/>
              </a:rPr>
              <a:t> ממנו. </a:t>
            </a:r>
            <a:endParaRPr lang="en-US" sz="2400" dirty="0">
              <a:latin typeface="Aharoni" panose="02010803020104030203" pitchFamily="2" charset="-79"/>
              <a:cs typeface="Aharoni" panose="02010803020104030203" pitchFamily="2" charset="-79"/>
            </a:endParaRPr>
          </a:p>
        </p:txBody>
      </p:sp>
      <p:pic>
        <p:nvPicPr>
          <p:cNvPr id="5" name="תמונה 4">
            <a:extLst>
              <a:ext uri="{FF2B5EF4-FFF2-40B4-BE49-F238E27FC236}">
                <a16:creationId xmlns:a16="http://schemas.microsoft.com/office/drawing/2014/main" id="{299DC998-281E-40AF-A5FD-75CCD8ECF537}"/>
              </a:ext>
            </a:extLst>
          </p:cNvPr>
          <p:cNvPicPr>
            <a:picLocks noChangeAspect="1"/>
          </p:cNvPicPr>
          <p:nvPr/>
        </p:nvPicPr>
        <p:blipFill rotWithShape="1">
          <a:blip r:embed="rId4"/>
          <a:srcRect l="11025" t="20791" r="80950" b="44980"/>
          <a:stretch/>
        </p:blipFill>
        <p:spPr>
          <a:xfrm>
            <a:off x="388898" y="481280"/>
            <a:ext cx="3362649" cy="4713995"/>
          </a:xfrm>
          <a:prstGeom prst="rect">
            <a:avLst/>
          </a:prstGeom>
        </p:spPr>
      </p:pic>
    </p:spTree>
    <p:extLst>
      <p:ext uri="{BB962C8B-B14F-4D97-AF65-F5344CB8AC3E}">
        <p14:creationId xmlns:p14="http://schemas.microsoft.com/office/powerpoint/2010/main" val="2797882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דיה מקוונת 3" title="ראיון עם שיר">
            <a:hlinkClick r:id="" action="ppaction://media"/>
            <a:extLst>
              <a:ext uri="{FF2B5EF4-FFF2-40B4-BE49-F238E27FC236}">
                <a16:creationId xmlns:a16="http://schemas.microsoft.com/office/drawing/2014/main" id="{12094CE6-9466-4503-A0FD-F8AF20934E3E}"/>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
        <p:nvSpPr>
          <p:cNvPr id="2" name="TextBox 1"/>
          <p:cNvSpPr txBox="1"/>
          <p:nvPr/>
        </p:nvSpPr>
        <p:spPr>
          <a:xfrm>
            <a:off x="820615" y="996462"/>
            <a:ext cx="2508739" cy="369332"/>
          </a:xfrm>
          <a:prstGeom prst="rect">
            <a:avLst/>
          </a:prstGeom>
          <a:noFill/>
        </p:spPr>
        <p:txBody>
          <a:bodyPr wrap="square" rtlCol="1">
            <a:spAutoFit/>
          </a:bodyPr>
          <a:lstStyle/>
          <a:p>
            <a:r>
              <a:rPr lang="he-IL" dirty="0">
                <a:hlinkClick r:id="rId4"/>
              </a:rPr>
              <a:t>לצפייה בסרטון לחצו כאן</a:t>
            </a:r>
            <a:endParaRPr lang="he-IL" dirty="0"/>
          </a:p>
        </p:txBody>
      </p:sp>
    </p:spTree>
    <p:extLst>
      <p:ext uri="{BB962C8B-B14F-4D97-AF65-F5344CB8AC3E}">
        <p14:creationId xmlns:p14="http://schemas.microsoft.com/office/powerpoint/2010/main" val="368041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מדיה מקוונת 5" title="סימנים מקדימים">
            <a:hlinkClick r:id="" action="ppaction://media"/>
            <a:extLst>
              <a:ext uri="{FF2B5EF4-FFF2-40B4-BE49-F238E27FC236}">
                <a16:creationId xmlns:a16="http://schemas.microsoft.com/office/drawing/2014/main" id="{E512C1B0-0E14-40A2-B565-64029613DD5C}"/>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
        <p:nvSpPr>
          <p:cNvPr id="2" name="TextBox 1"/>
          <p:cNvSpPr txBox="1"/>
          <p:nvPr/>
        </p:nvSpPr>
        <p:spPr>
          <a:xfrm>
            <a:off x="1312985" y="1101969"/>
            <a:ext cx="2555630" cy="369332"/>
          </a:xfrm>
          <a:prstGeom prst="rect">
            <a:avLst/>
          </a:prstGeom>
          <a:noFill/>
        </p:spPr>
        <p:txBody>
          <a:bodyPr wrap="square" rtlCol="1">
            <a:spAutoFit/>
          </a:bodyPr>
          <a:lstStyle/>
          <a:p>
            <a:r>
              <a:rPr lang="he-IL" dirty="0">
                <a:hlinkClick r:id="rId4"/>
              </a:rPr>
              <a:t>לצפייה בסרטון לחצו כאן</a:t>
            </a:r>
            <a:endParaRPr lang="he-IL" dirty="0"/>
          </a:p>
        </p:txBody>
      </p:sp>
    </p:spTree>
    <p:extLst>
      <p:ext uri="{BB962C8B-B14F-4D97-AF65-F5344CB8AC3E}">
        <p14:creationId xmlns:p14="http://schemas.microsoft.com/office/powerpoint/2010/main" val="280613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כותרת 1"/>
          <p:cNvSpPr>
            <a:spLocks noGrp="1"/>
          </p:cNvSpPr>
          <p:nvPr>
            <p:ph type="title"/>
          </p:nvPr>
        </p:nvSpPr>
        <p:spPr/>
        <p:txBody>
          <a:bodyPr/>
          <a:lstStyle/>
          <a:p>
            <a:pPr algn="ctr" eaLnBrk="1" hangingPunct="1"/>
            <a:r>
              <a:rPr lang="he-IL" altLang="he-IL" b="1" dirty="0"/>
              <a:t>חמשת התמרורים בזוגיות </a:t>
            </a:r>
            <a:br>
              <a:rPr lang="he-IL" altLang="he-IL" b="1" dirty="0"/>
            </a:br>
            <a:r>
              <a:rPr lang="he-IL" altLang="he-IL" b="1" dirty="0"/>
              <a:t>פורום מיכל סלה</a:t>
            </a:r>
          </a:p>
        </p:txBody>
      </p:sp>
      <p:grpSp>
        <p:nvGrpSpPr>
          <p:cNvPr id="7171" name="קבוצה 24"/>
          <p:cNvGrpSpPr>
            <a:grpSpLocks/>
          </p:cNvGrpSpPr>
          <p:nvPr/>
        </p:nvGrpSpPr>
        <p:grpSpPr bwMode="auto">
          <a:xfrm>
            <a:off x="9748838" y="1993900"/>
            <a:ext cx="2443162" cy="3875088"/>
            <a:chOff x="9749053" y="1994241"/>
            <a:chExt cx="2442947" cy="3875305"/>
          </a:xfrm>
        </p:grpSpPr>
        <p:pic>
          <p:nvPicPr>
            <p:cNvPr id="7192" name="Picture 5" descr="C:\Users\Mongit\AppData\Local\Microsoft\Windows\Temporary Internet Files\Content.IE5\K85FSN7K\egg-desibantu[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9053" y="2375477"/>
              <a:ext cx="991737" cy="743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93" name="קבוצה 15"/>
            <p:cNvGrpSpPr>
              <a:grpSpLocks/>
            </p:cNvGrpSpPr>
            <p:nvPr/>
          </p:nvGrpSpPr>
          <p:grpSpPr bwMode="auto">
            <a:xfrm>
              <a:off x="9840037" y="1994241"/>
              <a:ext cx="2351963" cy="3875305"/>
              <a:chOff x="9840037" y="1994241"/>
              <a:chExt cx="2351963" cy="3875305"/>
            </a:xfrm>
          </p:grpSpPr>
          <p:pic>
            <p:nvPicPr>
              <p:cNvPr id="7194" name="Picture 4" descr="C:\Users\Mongit\AppData\Local\Microsoft\Windows\Temporary Internet Files\Content.IE5\HHYPNQ2T\600px-Caution_sign_used_on_roads_p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0037" y="1994241"/>
                <a:ext cx="2290153" cy="1908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9839532" y="3931099"/>
                <a:ext cx="2352468" cy="1938447"/>
              </a:xfrm>
              <a:prstGeom prst="rect">
                <a:avLst/>
              </a:prstGeom>
              <a:noFill/>
            </p:spPr>
            <p:txBody>
              <a:bodyPr rtlCol="1">
                <a:spAutoFit/>
              </a:bodyPr>
              <a:lstStyle/>
              <a:p>
                <a:pPr algn="ctr" rtl="0" fontAlgn="auto">
                  <a:spcBef>
                    <a:spcPts val="0"/>
                  </a:spcBef>
                  <a:spcAft>
                    <a:spcPts val="0"/>
                  </a:spcAft>
                  <a:defRPr/>
                </a:pPr>
                <a:r>
                  <a:rPr lang="he-IL" sz="4000" b="1" dirty="0">
                    <a:solidFill>
                      <a:schemeClr val="accent2">
                        <a:lumMod val="50000"/>
                      </a:schemeClr>
                    </a:solidFill>
                    <a:latin typeface="Guttman Haim" pitchFamily="2" charset="-79"/>
                    <a:cs typeface="Guttman Haim" pitchFamily="2" charset="-79"/>
                  </a:rPr>
                  <a:t>זוגיות בשדה מוקשים</a:t>
                </a:r>
              </a:p>
            </p:txBody>
          </p:sp>
        </p:grpSp>
      </p:grpSp>
      <p:grpSp>
        <p:nvGrpSpPr>
          <p:cNvPr id="7172" name="קבוצה 23"/>
          <p:cNvGrpSpPr>
            <a:grpSpLocks/>
          </p:cNvGrpSpPr>
          <p:nvPr/>
        </p:nvGrpSpPr>
        <p:grpSpPr bwMode="auto">
          <a:xfrm>
            <a:off x="7467600" y="2014538"/>
            <a:ext cx="2265363" cy="3841750"/>
            <a:chOff x="7467601" y="2014288"/>
            <a:chExt cx="2266097" cy="3841610"/>
          </a:xfrm>
        </p:grpSpPr>
        <p:pic>
          <p:nvPicPr>
            <p:cNvPr id="7188" name="Picture 7" descr="C:\Users\Mongit\AppData\Local\Microsoft\Windows\Temporary Internet Files\Content.IE5\Z19O10Z9\question-mark-14159262312v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7338" y="2379574"/>
              <a:ext cx="452263" cy="69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89" name="קבוצה 16"/>
            <p:cNvGrpSpPr>
              <a:grpSpLocks/>
            </p:cNvGrpSpPr>
            <p:nvPr/>
          </p:nvGrpSpPr>
          <p:grpSpPr bwMode="auto">
            <a:xfrm>
              <a:off x="7467601" y="2014288"/>
              <a:ext cx="2266097" cy="3841610"/>
              <a:chOff x="7467601" y="2014288"/>
              <a:chExt cx="2266097" cy="3841610"/>
            </a:xfrm>
          </p:grpSpPr>
          <p:pic>
            <p:nvPicPr>
              <p:cNvPr id="7190" name="Picture 4" descr="C:\Users\Mongit\AppData\Local\Microsoft\Windows\Temporary Internet Files\Content.IE5\HHYPNQ2T\600px-Caution_sign_used_on_roads_p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1" y="2014288"/>
                <a:ext cx="2266097" cy="1888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7467601" y="3917631"/>
                <a:ext cx="2266097" cy="1938267"/>
              </a:xfrm>
              <a:prstGeom prst="rect">
                <a:avLst/>
              </a:prstGeom>
              <a:noFill/>
            </p:spPr>
            <p:txBody>
              <a:bodyPr rtlCol="1">
                <a:spAutoFit/>
              </a:bodyPr>
              <a:lstStyle/>
              <a:p>
                <a:pPr algn="ctr" rtl="0" fontAlgn="auto">
                  <a:spcBef>
                    <a:spcPts val="0"/>
                  </a:spcBef>
                  <a:spcAft>
                    <a:spcPts val="0"/>
                  </a:spcAft>
                  <a:defRPr/>
                </a:pPr>
                <a:r>
                  <a:rPr lang="he-IL" sz="4000" b="1" dirty="0">
                    <a:solidFill>
                      <a:schemeClr val="accent2">
                        <a:lumMod val="50000"/>
                      </a:schemeClr>
                    </a:solidFill>
                    <a:latin typeface="Guttman Haim" pitchFamily="2" charset="-79"/>
                    <a:cs typeface="Guttman Haim" pitchFamily="2" charset="-79"/>
                  </a:rPr>
                  <a:t>זוגיות מתעתעת</a:t>
                </a:r>
              </a:p>
              <a:p>
                <a:pPr algn="ctr" rtl="0" fontAlgn="auto">
                  <a:spcBef>
                    <a:spcPts val="0"/>
                  </a:spcBef>
                  <a:spcAft>
                    <a:spcPts val="0"/>
                  </a:spcAft>
                  <a:defRPr/>
                </a:pPr>
                <a:endParaRPr lang="he-IL" sz="4000" b="1" dirty="0">
                  <a:solidFill>
                    <a:schemeClr val="accent2">
                      <a:lumMod val="50000"/>
                    </a:schemeClr>
                  </a:solidFill>
                  <a:latin typeface="Guttman Haim" pitchFamily="2" charset="-79"/>
                  <a:cs typeface="Guttman Haim" pitchFamily="2" charset="-79"/>
                </a:endParaRPr>
              </a:p>
            </p:txBody>
          </p:sp>
        </p:grpSp>
      </p:grpSp>
      <p:grpSp>
        <p:nvGrpSpPr>
          <p:cNvPr id="7173" name="קבוצה 22"/>
          <p:cNvGrpSpPr>
            <a:grpSpLocks/>
          </p:cNvGrpSpPr>
          <p:nvPr/>
        </p:nvGrpSpPr>
        <p:grpSpPr bwMode="auto">
          <a:xfrm>
            <a:off x="4860925" y="2000250"/>
            <a:ext cx="2444750" cy="3225800"/>
            <a:chOff x="4861092" y="2000923"/>
            <a:chExt cx="2445295" cy="3225218"/>
          </a:xfrm>
        </p:grpSpPr>
        <p:pic>
          <p:nvPicPr>
            <p:cNvPr id="7184" name="תמונה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1092" y="2379574"/>
              <a:ext cx="976171" cy="80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85" name="קבוצה 17"/>
            <p:cNvGrpSpPr>
              <a:grpSpLocks/>
            </p:cNvGrpSpPr>
            <p:nvPr/>
          </p:nvGrpSpPr>
          <p:grpSpPr bwMode="auto">
            <a:xfrm>
              <a:off x="5040290" y="2000923"/>
              <a:ext cx="2266097" cy="3225218"/>
              <a:chOff x="5040290" y="2000923"/>
              <a:chExt cx="2266097" cy="3225218"/>
            </a:xfrm>
          </p:grpSpPr>
          <p:pic>
            <p:nvPicPr>
              <p:cNvPr id="7186" name="Picture 4" descr="C:\Users\Mongit\AppData\Local\Microsoft\Windows\Temporary Internet Files\Content.IE5\HHYPNQ2T\600px-Caution_sign_used_on_roads_p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0290" y="2000923"/>
                <a:ext cx="2266097" cy="1888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5094507" y="3902405"/>
                <a:ext cx="2138839" cy="1323736"/>
              </a:xfrm>
              <a:prstGeom prst="rect">
                <a:avLst/>
              </a:prstGeom>
              <a:noFill/>
            </p:spPr>
            <p:txBody>
              <a:bodyPr rtlCol="1">
                <a:spAutoFit/>
              </a:bodyPr>
              <a:lstStyle/>
              <a:p>
                <a:pPr algn="ctr" rtl="0" fontAlgn="auto">
                  <a:spcBef>
                    <a:spcPts val="0"/>
                  </a:spcBef>
                  <a:spcAft>
                    <a:spcPts val="0"/>
                  </a:spcAft>
                  <a:defRPr/>
                </a:pPr>
                <a:r>
                  <a:rPr lang="he-IL" sz="4000" b="1" dirty="0">
                    <a:solidFill>
                      <a:schemeClr val="accent2">
                        <a:lumMod val="50000"/>
                      </a:schemeClr>
                    </a:solidFill>
                    <a:latin typeface="Guttman Haim" pitchFamily="2" charset="-79"/>
                    <a:cs typeface="Guttman Haim" pitchFamily="2" charset="-79"/>
                  </a:rPr>
                  <a:t>זוגיות במעקב</a:t>
                </a:r>
              </a:p>
            </p:txBody>
          </p:sp>
        </p:grpSp>
      </p:grpSp>
      <p:grpSp>
        <p:nvGrpSpPr>
          <p:cNvPr id="7174" name="קבוצה 21"/>
          <p:cNvGrpSpPr>
            <a:grpSpLocks/>
          </p:cNvGrpSpPr>
          <p:nvPr/>
        </p:nvGrpSpPr>
        <p:grpSpPr bwMode="auto">
          <a:xfrm>
            <a:off x="2263775" y="2000250"/>
            <a:ext cx="2616200" cy="3225800"/>
            <a:chOff x="2263533" y="2000923"/>
            <a:chExt cx="2615826" cy="3225218"/>
          </a:xfrm>
        </p:grpSpPr>
        <p:pic>
          <p:nvPicPr>
            <p:cNvPr id="7180" name="תמונה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9313646" flipH="1">
              <a:off x="2263533" y="2410371"/>
              <a:ext cx="1325190" cy="7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81" name="קבוצה 18"/>
            <p:cNvGrpSpPr>
              <a:grpSpLocks/>
            </p:cNvGrpSpPr>
            <p:nvPr/>
          </p:nvGrpSpPr>
          <p:grpSpPr bwMode="auto">
            <a:xfrm>
              <a:off x="2613262" y="2000923"/>
              <a:ext cx="2266097" cy="3225218"/>
              <a:chOff x="2613262" y="2000923"/>
              <a:chExt cx="2266097" cy="3225218"/>
            </a:xfrm>
          </p:grpSpPr>
          <p:pic>
            <p:nvPicPr>
              <p:cNvPr id="7182" name="Picture 4" descr="C:\Users\Mongit\AppData\Local\Microsoft\Windows\Temporary Internet Files\Content.IE5\HHYPNQ2T\600px-Caution_sign_used_on_roads_p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3262" y="2000923"/>
                <a:ext cx="2266097" cy="1888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2612733" y="3902405"/>
                <a:ext cx="2266626" cy="1323736"/>
              </a:xfrm>
              <a:prstGeom prst="rect">
                <a:avLst/>
              </a:prstGeom>
              <a:noFill/>
            </p:spPr>
            <p:txBody>
              <a:bodyPr rtlCol="1">
                <a:spAutoFit/>
              </a:bodyPr>
              <a:lstStyle/>
              <a:p>
                <a:pPr algn="ctr" rtl="0" fontAlgn="auto">
                  <a:spcBef>
                    <a:spcPts val="0"/>
                  </a:spcBef>
                  <a:spcAft>
                    <a:spcPts val="0"/>
                  </a:spcAft>
                  <a:defRPr/>
                </a:pPr>
                <a:r>
                  <a:rPr lang="he-IL" sz="4000" b="1" dirty="0">
                    <a:solidFill>
                      <a:schemeClr val="accent2">
                        <a:lumMod val="50000"/>
                      </a:schemeClr>
                    </a:solidFill>
                    <a:latin typeface="Guttman Haim" pitchFamily="2" charset="-79"/>
                    <a:cs typeface="Guttman Haim" pitchFamily="2" charset="-79"/>
                  </a:rPr>
                  <a:t>זוגיות דו פרצופית</a:t>
                </a:r>
              </a:p>
            </p:txBody>
          </p:sp>
        </p:grpSp>
      </p:grpSp>
      <p:grpSp>
        <p:nvGrpSpPr>
          <p:cNvPr id="7175" name="קבוצה 20"/>
          <p:cNvGrpSpPr>
            <a:grpSpLocks/>
          </p:cNvGrpSpPr>
          <p:nvPr/>
        </p:nvGrpSpPr>
        <p:grpSpPr bwMode="auto">
          <a:xfrm>
            <a:off x="136525" y="1993900"/>
            <a:ext cx="2265363" cy="3232150"/>
            <a:chOff x="136480" y="1994241"/>
            <a:chExt cx="2266097" cy="3231900"/>
          </a:xfrm>
        </p:grpSpPr>
        <p:pic>
          <p:nvPicPr>
            <p:cNvPr id="7176" name="תמונה 10"/>
            <p:cNvPicPr>
              <a:picLocks noChangeAspect="1"/>
            </p:cNvPicPr>
            <p:nvPr/>
          </p:nvPicPr>
          <p:blipFill>
            <a:blip r:embed="rId7">
              <a:extLst>
                <a:ext uri="{28A0092B-C50C-407E-A947-70E740481C1C}">
                  <a14:useLocalDpi xmlns:a14="http://schemas.microsoft.com/office/drawing/2010/main" val="0"/>
                </a:ext>
              </a:extLst>
            </a:blip>
            <a:srcRect b="7693"/>
            <a:stretch>
              <a:fillRect/>
            </a:stretch>
          </p:blipFill>
          <p:spPr bwMode="auto">
            <a:xfrm>
              <a:off x="136480" y="2052930"/>
              <a:ext cx="832324" cy="82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7" name="קבוצה 19"/>
            <p:cNvGrpSpPr>
              <a:grpSpLocks/>
            </p:cNvGrpSpPr>
            <p:nvPr/>
          </p:nvGrpSpPr>
          <p:grpSpPr bwMode="auto">
            <a:xfrm>
              <a:off x="136480" y="1994241"/>
              <a:ext cx="2266097" cy="3231900"/>
              <a:chOff x="136480" y="1994241"/>
              <a:chExt cx="2266097" cy="3231900"/>
            </a:xfrm>
          </p:grpSpPr>
          <p:pic>
            <p:nvPicPr>
              <p:cNvPr id="7178" name="Picture 4" descr="C:\Users\Mongit\AppData\Local\Microsoft\Windows\Temporary Internet Files\Content.IE5\HHYPNQ2T\600px-Caution_sign_used_on_roads_p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480" y="1994241"/>
                <a:ext cx="2266097" cy="1888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77768" y="3902268"/>
                <a:ext cx="2156524" cy="1323873"/>
              </a:xfrm>
              <a:prstGeom prst="rect">
                <a:avLst/>
              </a:prstGeom>
              <a:noFill/>
            </p:spPr>
            <p:txBody>
              <a:bodyPr rtlCol="1">
                <a:spAutoFit/>
              </a:bodyPr>
              <a:lstStyle/>
              <a:p>
                <a:pPr algn="ctr" rtl="0" fontAlgn="auto">
                  <a:spcBef>
                    <a:spcPts val="0"/>
                  </a:spcBef>
                  <a:spcAft>
                    <a:spcPts val="0"/>
                  </a:spcAft>
                  <a:defRPr/>
                </a:pPr>
                <a:r>
                  <a:rPr lang="he-IL" sz="4000" b="1" dirty="0">
                    <a:solidFill>
                      <a:schemeClr val="accent2">
                        <a:lumMod val="50000"/>
                      </a:schemeClr>
                    </a:solidFill>
                    <a:latin typeface="Guttman Haim" pitchFamily="2" charset="-79"/>
                    <a:cs typeface="Guttman Haim" pitchFamily="2" charset="-79"/>
                  </a:rPr>
                  <a:t>בן זוג מתוסכל</a:t>
                </a:r>
              </a:p>
            </p:txBody>
          </p:sp>
        </p:grpSp>
      </p:grpSp>
      <p:pic>
        <p:nvPicPr>
          <p:cNvPr id="28" name="תמונה 27" descr="פוטר למצגת 1.png"/>
          <p:cNvPicPr>
            <a:picLocks noChangeAspect="1"/>
          </p:cNvPicPr>
          <p:nvPr/>
        </p:nvPicPr>
        <p:blipFill>
          <a:blip r:embed="rId8" cstate="print"/>
          <a:stretch>
            <a:fillRect/>
          </a:stretch>
        </p:blipFill>
        <p:spPr>
          <a:xfrm>
            <a:off x="0" y="5848494"/>
            <a:ext cx="12192000" cy="630937"/>
          </a:xfrm>
          <a:prstGeom prst="rect">
            <a:avLst/>
          </a:prstGeom>
        </p:spPr>
      </p:pic>
      <p:pic>
        <p:nvPicPr>
          <p:cNvPr id="29" name="תמונה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78571" y="5743646"/>
            <a:ext cx="1508881" cy="840631"/>
          </a:xfrm>
          <a:prstGeom prst="rect">
            <a:avLst/>
          </a:prstGeom>
        </p:spPr>
      </p:pic>
    </p:spTree>
    <p:extLst>
      <p:ext uri="{BB962C8B-B14F-4D97-AF65-F5344CB8AC3E}">
        <p14:creationId xmlns:p14="http://schemas.microsoft.com/office/powerpoint/2010/main" val="2019858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כותרת 1"/>
          <p:cNvSpPr>
            <a:spLocks noGrp="1"/>
          </p:cNvSpPr>
          <p:nvPr>
            <p:ph type="title"/>
          </p:nvPr>
        </p:nvSpPr>
        <p:spPr>
          <a:xfrm>
            <a:off x="1358900" y="365125"/>
            <a:ext cx="10515600" cy="1325563"/>
          </a:xfrm>
        </p:spPr>
        <p:txBody>
          <a:bodyPr/>
          <a:lstStyle/>
          <a:p>
            <a:pPr algn="r" rtl="1" eaLnBrk="1" hangingPunct="1"/>
            <a:r>
              <a:rPr lang="he-IL" altLang="he-IL"/>
              <a:t>התמרור הראשון: זוגיות בשדה מוקשים</a:t>
            </a:r>
          </a:p>
        </p:txBody>
      </p:sp>
      <p:sp>
        <p:nvSpPr>
          <p:cNvPr id="8195" name="מציין מיקום תוכן 2"/>
          <p:cNvSpPr>
            <a:spLocks noGrp="1"/>
          </p:cNvSpPr>
          <p:nvPr>
            <p:ph idx="1"/>
          </p:nvPr>
        </p:nvSpPr>
        <p:spPr/>
        <p:txBody>
          <a:bodyPr/>
          <a:lstStyle/>
          <a:p>
            <a:pPr marL="514350" indent="-514350" algn="r" rtl="1" eaLnBrk="1" hangingPunct="1">
              <a:buFont typeface="Arial" pitchFamily="34" charset="0"/>
              <a:buAutoNum type="arabicPeriod"/>
            </a:pPr>
            <a:r>
              <a:rPr lang="he-IL" altLang="he-IL"/>
              <a:t>האם אתה חשה, משום מה, שזה לא מתאים </a:t>
            </a:r>
            <a:br>
              <a:rPr lang="en-US" altLang="he-IL"/>
            </a:br>
            <a:r>
              <a:rPr lang="he-IL" altLang="he-IL"/>
              <a:t>שתשתפי אחרים לגבי הזוגיות שלכם? </a:t>
            </a:r>
          </a:p>
          <a:p>
            <a:pPr marL="514350" indent="-514350" algn="r" rtl="1" eaLnBrk="1" hangingPunct="1">
              <a:buFont typeface="Arial" pitchFamily="34" charset="0"/>
              <a:buAutoNum type="arabicPeriod"/>
            </a:pPr>
            <a:r>
              <a:rPr lang="he-IL" altLang="he-IL"/>
              <a:t>האם את דרוכה לפני מפגש איתו? </a:t>
            </a:r>
          </a:p>
          <a:p>
            <a:pPr marL="514350" indent="-514350" algn="r" rtl="1" eaLnBrk="1" hangingPunct="1">
              <a:buFont typeface="Arial" pitchFamily="34" charset="0"/>
              <a:buAutoNum type="arabicPeriod"/>
            </a:pPr>
            <a:r>
              <a:rPr lang="he-IL" altLang="he-IL"/>
              <a:t>האם את נזהרת איך ומתי להגיד משהו? </a:t>
            </a:r>
            <a:br>
              <a:rPr lang="en-US" altLang="he-IL"/>
            </a:br>
            <a:r>
              <a:rPr lang="he-IL" altLang="he-IL"/>
              <a:t>האם את מפחדת לומר או לעשות דברים בניגוד לרצונו ודעתו?</a:t>
            </a:r>
          </a:p>
          <a:p>
            <a:pPr marL="514350" indent="-514350" algn="r" rtl="1" eaLnBrk="1" hangingPunct="1">
              <a:buFont typeface="Arial" pitchFamily="34" charset="0"/>
              <a:buAutoNum type="arabicPeriod"/>
            </a:pPr>
            <a:r>
              <a:rPr lang="he-IL" altLang="he-IL"/>
              <a:t>האם מצבי רוחו משתנים מטוב לרע, ללא סיבה נראית לעין? </a:t>
            </a:r>
            <a:br>
              <a:rPr lang="en-US" altLang="he-IL"/>
            </a:br>
            <a:r>
              <a:rPr lang="he-IL" altLang="he-IL"/>
              <a:t>האם יש לו נטייה להתפרצויות זעם מדברים שוליים? </a:t>
            </a:r>
          </a:p>
          <a:p>
            <a:pPr marL="514350" indent="-514350" algn="r" rtl="1" eaLnBrk="1" hangingPunct="1">
              <a:buFont typeface="Arial" pitchFamily="34" charset="0"/>
              <a:buAutoNum type="arabicPeriod"/>
            </a:pPr>
            <a:r>
              <a:rPr lang="he-IL" altLang="he-IL"/>
              <a:t>האם את חוששת שהוא יגיב בצורה חריפה במידה ותציעי להיפרד? </a:t>
            </a:r>
            <a:br>
              <a:rPr lang="en-US" altLang="he-IL"/>
            </a:br>
            <a:r>
              <a:rPr lang="he-IL" altLang="he-IL"/>
              <a:t>האם הוא איים בהתאבדות או בנקמה ביקרים לך אם תעזבי אותו?</a:t>
            </a:r>
          </a:p>
        </p:txBody>
      </p:sp>
      <p:grpSp>
        <p:nvGrpSpPr>
          <p:cNvPr id="8196" name="קבוצה 3"/>
          <p:cNvGrpSpPr>
            <a:grpSpLocks/>
          </p:cNvGrpSpPr>
          <p:nvPr/>
        </p:nvGrpSpPr>
        <p:grpSpPr bwMode="auto">
          <a:xfrm>
            <a:off x="209550" y="328613"/>
            <a:ext cx="2684463" cy="3260725"/>
            <a:chOff x="9749053" y="1994241"/>
            <a:chExt cx="2684057" cy="3259752"/>
          </a:xfrm>
        </p:grpSpPr>
        <p:pic>
          <p:nvPicPr>
            <p:cNvPr id="8197" name="Picture 5" descr="C:\Users\Mongit\AppData\Local\Microsoft\Windows\Temporary Internet Files\Content.IE5\K85FSN7K\egg-desibantu[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9053" y="2375477"/>
              <a:ext cx="991737" cy="743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8" name="קבוצה 5"/>
            <p:cNvGrpSpPr>
              <a:grpSpLocks/>
            </p:cNvGrpSpPr>
            <p:nvPr/>
          </p:nvGrpSpPr>
          <p:grpSpPr bwMode="auto">
            <a:xfrm>
              <a:off x="9840037" y="1994241"/>
              <a:ext cx="2593073" cy="3259752"/>
              <a:chOff x="9840037" y="1994241"/>
              <a:chExt cx="2593073" cy="3259752"/>
            </a:xfrm>
          </p:grpSpPr>
          <p:pic>
            <p:nvPicPr>
              <p:cNvPr id="8199" name="Picture 4" descr="C:\Users\Mongit\AppData\Local\Microsoft\Windows\Temporary Internet Files\Content.IE5\HHYPNQ2T\600px-Caution_sign_used_on_roads_p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0037" y="1994241"/>
                <a:ext cx="2290153" cy="1908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9839527" y="3930413"/>
                <a:ext cx="2593583" cy="1323580"/>
              </a:xfrm>
              <a:prstGeom prst="rect">
                <a:avLst/>
              </a:prstGeom>
              <a:noFill/>
            </p:spPr>
            <p:txBody>
              <a:bodyPr rtlCol="1">
                <a:spAutoFit/>
              </a:bodyPr>
              <a:lstStyle/>
              <a:p>
                <a:pPr algn="ctr" rtl="0" fontAlgn="auto">
                  <a:spcBef>
                    <a:spcPts val="0"/>
                  </a:spcBef>
                  <a:spcAft>
                    <a:spcPts val="0"/>
                  </a:spcAft>
                  <a:defRPr/>
                </a:pPr>
                <a:r>
                  <a:rPr lang="he-IL" sz="4000" b="1" dirty="0">
                    <a:solidFill>
                      <a:schemeClr val="accent2">
                        <a:lumMod val="50000"/>
                      </a:schemeClr>
                    </a:solidFill>
                    <a:latin typeface="Guttman Haim" pitchFamily="2" charset="-79"/>
                    <a:cs typeface="Guttman Haim" pitchFamily="2" charset="-79"/>
                  </a:rPr>
                  <a:t>זוגיות על מוקשים</a:t>
                </a:r>
              </a:p>
            </p:txBody>
          </p:sp>
        </p:grpSp>
      </p:grpSp>
      <p:pic>
        <p:nvPicPr>
          <p:cNvPr id="9" name="תמונה 8" descr="פוטר למצגת 1.png"/>
          <p:cNvPicPr>
            <a:picLocks noChangeAspect="1"/>
          </p:cNvPicPr>
          <p:nvPr/>
        </p:nvPicPr>
        <p:blipFill>
          <a:blip r:embed="rId4" cstate="print"/>
          <a:stretch>
            <a:fillRect/>
          </a:stretch>
        </p:blipFill>
        <p:spPr>
          <a:xfrm>
            <a:off x="0" y="5848494"/>
            <a:ext cx="12192000" cy="630937"/>
          </a:xfrm>
          <a:prstGeom prst="rect">
            <a:avLst/>
          </a:prstGeom>
        </p:spPr>
      </p:pic>
      <p:pic>
        <p:nvPicPr>
          <p:cNvPr id="10" name="תמונה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78571" y="5743646"/>
            <a:ext cx="1508881" cy="840631"/>
          </a:xfrm>
          <a:prstGeom prst="rect">
            <a:avLst/>
          </a:prstGeom>
        </p:spPr>
      </p:pic>
    </p:spTree>
    <p:extLst>
      <p:ext uri="{BB962C8B-B14F-4D97-AF65-F5344CB8AC3E}">
        <p14:creationId xmlns:p14="http://schemas.microsoft.com/office/powerpoint/2010/main" val="3405588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כותרת 1"/>
          <p:cNvSpPr>
            <a:spLocks noGrp="1"/>
          </p:cNvSpPr>
          <p:nvPr>
            <p:ph type="title"/>
          </p:nvPr>
        </p:nvSpPr>
        <p:spPr/>
        <p:txBody>
          <a:bodyPr/>
          <a:lstStyle/>
          <a:p>
            <a:pPr algn="r" rtl="1" eaLnBrk="1" hangingPunct="1"/>
            <a:r>
              <a:rPr lang="he-IL" altLang="he-IL"/>
              <a:t>התמרור השני: זוגיות מתעתעת</a:t>
            </a:r>
          </a:p>
        </p:txBody>
      </p:sp>
      <p:sp>
        <p:nvSpPr>
          <p:cNvPr id="9219" name="מציין מיקום תוכן 2"/>
          <p:cNvSpPr>
            <a:spLocks noGrp="1"/>
          </p:cNvSpPr>
          <p:nvPr>
            <p:ph idx="1"/>
          </p:nvPr>
        </p:nvSpPr>
        <p:spPr/>
        <p:txBody>
          <a:bodyPr/>
          <a:lstStyle/>
          <a:p>
            <a:pPr marL="0" indent="0" algn="r" rtl="1" eaLnBrk="1" hangingPunct="1">
              <a:buFont typeface="Arial" pitchFamily="34" charset="0"/>
              <a:buNone/>
            </a:pPr>
            <a:r>
              <a:rPr lang="he-IL" altLang="he-IL"/>
              <a:t>1. האם מצאת עצמך מפקפקת בכושר השיפוט שלך? </a:t>
            </a:r>
            <a:br>
              <a:rPr lang="en-US" altLang="he-IL"/>
            </a:br>
            <a:r>
              <a:rPr lang="he-IL" altLang="he-IL"/>
              <a:t>בזיכרון שלך? ביכולותייך?</a:t>
            </a:r>
            <a:br>
              <a:rPr lang="he-IL" altLang="he-IL"/>
            </a:br>
            <a:r>
              <a:rPr lang="he-IL" altLang="he-IL"/>
              <a:t>2. האם את מנסה להזכיר לעצמך מה את אוהבת בו?</a:t>
            </a:r>
            <a:br>
              <a:rPr lang="he-IL" altLang="he-IL"/>
            </a:br>
            <a:r>
              <a:rPr lang="he-IL" altLang="he-IL"/>
              <a:t>3. האם הוא נוהג לטעון שאת "האשמה הבלעדית" </a:t>
            </a:r>
            <a:br>
              <a:rPr lang="en-US" altLang="he-IL"/>
            </a:br>
            <a:r>
              <a:rPr lang="he-IL" altLang="he-IL"/>
              <a:t>גם בדברים שאינם קשורים אליך? </a:t>
            </a:r>
            <a:br>
              <a:rPr lang="en-US" altLang="he-IL"/>
            </a:br>
            <a:r>
              <a:rPr lang="he-IL" altLang="he-IL"/>
              <a:t>מתלונן שאת תמיד מתייחסת אליו רע? הוא אף פעם לא מרוצה ממך?</a:t>
            </a:r>
            <a:br>
              <a:rPr lang="he-IL" altLang="he-IL"/>
            </a:br>
            <a:r>
              <a:rPr lang="he-IL" altLang="he-IL"/>
              <a:t>4. האם הוא הזיק למשהו שאת אוהבת (חפץ, ילד, בע"ח)?</a:t>
            </a:r>
            <a:br>
              <a:rPr lang="he-IL" altLang="he-IL"/>
            </a:br>
            <a:r>
              <a:rPr lang="he-IL" altLang="he-IL"/>
              <a:t>5. האם הוא השפילך? התבטא באלימות מילולית? אלימות מינית, אלימות כלכלית</a:t>
            </a:r>
          </a:p>
        </p:txBody>
      </p:sp>
      <p:grpSp>
        <p:nvGrpSpPr>
          <p:cNvPr id="9220" name="קבוצה 3"/>
          <p:cNvGrpSpPr>
            <a:grpSpLocks/>
          </p:cNvGrpSpPr>
          <p:nvPr/>
        </p:nvGrpSpPr>
        <p:grpSpPr bwMode="auto">
          <a:xfrm>
            <a:off x="303213" y="298450"/>
            <a:ext cx="2265362" cy="3841750"/>
            <a:chOff x="7467601" y="2014288"/>
            <a:chExt cx="2266097" cy="3841610"/>
          </a:xfrm>
        </p:grpSpPr>
        <p:pic>
          <p:nvPicPr>
            <p:cNvPr id="9221" name="Picture 7" descr="C:\Users\Mongit\AppData\Local\Microsoft\Windows\Temporary Internet Files\Content.IE5\Z19O10Z9\question-mark-14159262312v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7338" y="2379574"/>
              <a:ext cx="452263" cy="69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2" name="קבוצה 5"/>
            <p:cNvGrpSpPr>
              <a:grpSpLocks/>
            </p:cNvGrpSpPr>
            <p:nvPr/>
          </p:nvGrpSpPr>
          <p:grpSpPr bwMode="auto">
            <a:xfrm>
              <a:off x="7467601" y="2014288"/>
              <a:ext cx="2266097" cy="3841610"/>
              <a:chOff x="7467601" y="2014288"/>
              <a:chExt cx="2266097" cy="3841610"/>
            </a:xfrm>
          </p:grpSpPr>
          <p:pic>
            <p:nvPicPr>
              <p:cNvPr id="9223" name="Picture 4" descr="C:\Users\Mongit\AppData\Local\Microsoft\Windows\Temporary Internet Files\Content.IE5\HHYPNQ2T\600px-Caution_sign_used_on_roads_p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1" y="2014288"/>
                <a:ext cx="2266097" cy="1888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467601" y="3917632"/>
                <a:ext cx="2266097" cy="1938266"/>
              </a:xfrm>
              <a:prstGeom prst="rect">
                <a:avLst/>
              </a:prstGeom>
              <a:noFill/>
            </p:spPr>
            <p:txBody>
              <a:bodyPr rtlCol="1">
                <a:spAutoFit/>
              </a:bodyPr>
              <a:lstStyle/>
              <a:p>
                <a:pPr algn="ctr" rtl="0" fontAlgn="auto">
                  <a:spcBef>
                    <a:spcPts val="0"/>
                  </a:spcBef>
                  <a:spcAft>
                    <a:spcPts val="0"/>
                  </a:spcAft>
                  <a:defRPr/>
                </a:pPr>
                <a:r>
                  <a:rPr lang="he-IL" sz="4000" b="1" dirty="0">
                    <a:solidFill>
                      <a:schemeClr val="accent2">
                        <a:lumMod val="50000"/>
                      </a:schemeClr>
                    </a:solidFill>
                    <a:latin typeface="Guttman Haim" pitchFamily="2" charset="-79"/>
                    <a:cs typeface="Guttman Haim" pitchFamily="2" charset="-79"/>
                  </a:rPr>
                  <a:t>זוגיות מתעתעת</a:t>
                </a:r>
              </a:p>
              <a:p>
                <a:pPr algn="ctr" rtl="0" fontAlgn="auto">
                  <a:spcBef>
                    <a:spcPts val="0"/>
                  </a:spcBef>
                  <a:spcAft>
                    <a:spcPts val="0"/>
                  </a:spcAft>
                  <a:defRPr/>
                </a:pPr>
                <a:endParaRPr lang="he-IL" sz="4000" b="1" dirty="0">
                  <a:solidFill>
                    <a:schemeClr val="accent2">
                      <a:lumMod val="50000"/>
                    </a:schemeClr>
                  </a:solidFill>
                  <a:latin typeface="Guttman Haim" pitchFamily="2" charset="-79"/>
                  <a:cs typeface="Guttman Haim" pitchFamily="2" charset="-79"/>
                </a:endParaRPr>
              </a:p>
            </p:txBody>
          </p:sp>
        </p:grpSp>
      </p:grpSp>
      <p:pic>
        <p:nvPicPr>
          <p:cNvPr id="9" name="תמונה 8" descr="פוטר למצגת 1.png"/>
          <p:cNvPicPr>
            <a:picLocks noChangeAspect="1"/>
          </p:cNvPicPr>
          <p:nvPr/>
        </p:nvPicPr>
        <p:blipFill>
          <a:blip r:embed="rId4" cstate="print"/>
          <a:stretch>
            <a:fillRect/>
          </a:stretch>
        </p:blipFill>
        <p:spPr>
          <a:xfrm>
            <a:off x="0" y="5848494"/>
            <a:ext cx="12192000" cy="630937"/>
          </a:xfrm>
          <a:prstGeom prst="rect">
            <a:avLst/>
          </a:prstGeom>
        </p:spPr>
      </p:pic>
      <p:pic>
        <p:nvPicPr>
          <p:cNvPr id="10" name="תמונה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78571" y="5743646"/>
            <a:ext cx="1508881" cy="840631"/>
          </a:xfrm>
          <a:prstGeom prst="rect">
            <a:avLst/>
          </a:prstGeom>
        </p:spPr>
      </p:pic>
    </p:spTree>
    <p:extLst>
      <p:ext uri="{BB962C8B-B14F-4D97-AF65-F5344CB8AC3E}">
        <p14:creationId xmlns:p14="http://schemas.microsoft.com/office/powerpoint/2010/main" val="1800437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כותרת 1"/>
          <p:cNvSpPr>
            <a:spLocks noGrp="1"/>
          </p:cNvSpPr>
          <p:nvPr>
            <p:ph type="title"/>
          </p:nvPr>
        </p:nvSpPr>
        <p:spPr/>
        <p:txBody>
          <a:bodyPr/>
          <a:lstStyle/>
          <a:p>
            <a:pPr algn="r" rtl="1" eaLnBrk="1" hangingPunct="1"/>
            <a:r>
              <a:rPr lang="he-IL" altLang="he-IL"/>
              <a:t>התמרור השלישי: זוגיות במעקב – </a:t>
            </a:r>
            <a:br>
              <a:rPr lang="en-US" altLang="he-IL"/>
            </a:br>
            <a:r>
              <a:rPr lang="he-IL" altLang="he-IL"/>
              <a:t>שליטה וקנאה אובססיבית</a:t>
            </a:r>
          </a:p>
        </p:txBody>
      </p:sp>
      <p:sp>
        <p:nvSpPr>
          <p:cNvPr id="3" name="מציין מיקום תוכן 2"/>
          <p:cNvSpPr>
            <a:spLocks noGrp="1"/>
          </p:cNvSpPr>
          <p:nvPr>
            <p:ph idx="1"/>
          </p:nvPr>
        </p:nvSpPr>
        <p:spPr/>
        <p:txBody>
          <a:bodyPr rtlCol="0">
            <a:normAutofit fontScale="92500" lnSpcReduction="10000"/>
          </a:bodyPr>
          <a:lstStyle/>
          <a:p>
            <a:pPr marL="0" indent="0" algn="r" rtl="1" eaLnBrk="1" fontAlgn="auto" hangingPunct="1">
              <a:spcAft>
                <a:spcPts val="0"/>
              </a:spcAft>
              <a:buFont typeface="Arial" pitchFamily="34" charset="0"/>
              <a:buNone/>
              <a:defRPr/>
            </a:pPr>
            <a:r>
              <a:rPr lang="he-IL" dirty="0"/>
              <a:t>1. האם נמנעת ממפגשים חברתיים שרצית ללכת אליהם </a:t>
            </a:r>
            <a:br>
              <a:rPr lang="en-US" dirty="0"/>
            </a:br>
            <a:r>
              <a:rPr lang="he-IL" dirty="0"/>
              <a:t>כיוון שצפית התנגדות </a:t>
            </a:r>
            <a:r>
              <a:rPr lang="he-IL" dirty="0" err="1"/>
              <a:t>מצידו</a:t>
            </a:r>
            <a:r>
              <a:rPr lang="he-IL" dirty="0"/>
              <a:t> (משפחה או חברות/ים)? </a:t>
            </a:r>
            <a:br>
              <a:rPr lang="he-IL" dirty="0"/>
            </a:br>
            <a:r>
              <a:rPr lang="he-IL" dirty="0"/>
              <a:t>2. האם הוא אילץ אותך למסור לו </a:t>
            </a:r>
            <a:r>
              <a:rPr lang="he-IL" dirty="0" err="1"/>
              <a:t>ססמאות</a:t>
            </a:r>
            <a:r>
              <a:rPr lang="he-IL" dirty="0"/>
              <a:t> שלך, </a:t>
            </a:r>
            <a:br>
              <a:rPr lang="en-US" dirty="0"/>
            </a:br>
            <a:r>
              <a:rPr lang="he-IL" dirty="0"/>
              <a:t>על מנת שיוכל להיכנס לחשבונותייך האישיים?</a:t>
            </a:r>
            <a:br>
              <a:rPr lang="he-IL" dirty="0"/>
            </a:br>
            <a:r>
              <a:rPr lang="he-IL" dirty="0"/>
              <a:t>3. האם מחקת בגללו תיעוד שיחות, אנשי קשר או התבטאויות שלך </a:t>
            </a:r>
            <a:br>
              <a:rPr lang="en-US" dirty="0"/>
            </a:br>
            <a:r>
              <a:rPr lang="he-IL" dirty="0"/>
              <a:t>ברשתות החברתיות?</a:t>
            </a:r>
            <a:br>
              <a:rPr lang="he-IL" dirty="0"/>
            </a:br>
            <a:r>
              <a:rPr lang="he-IL" dirty="0"/>
              <a:t>4. האם הוא עיין בטלפון שלך ללא רשותך או חיטט בטלפון שלך?</a:t>
            </a:r>
            <a:br>
              <a:rPr lang="he-IL" dirty="0"/>
            </a:br>
            <a:r>
              <a:rPr lang="he-IL" dirty="0"/>
              <a:t>5. האם הוא העיר לך על מבטי גברים ברחוב? לבושך? המציא רומנים שיש לך? האם הוא ביקש שתסירי תמונות שהעלית לרשת החברתית?</a:t>
            </a:r>
            <a:br>
              <a:rPr lang="he-IL" dirty="0"/>
            </a:br>
            <a:r>
              <a:rPr lang="he-IL" dirty="0"/>
              <a:t>6. האם הוא עוקב אחר סדר יומך (בעצמו או באמצעות אחרים)? מתחקר על מניעייך?</a:t>
            </a:r>
            <a:br>
              <a:rPr lang="he-IL" dirty="0"/>
            </a:br>
            <a:r>
              <a:rPr lang="he-IL" dirty="0"/>
              <a:t>7. האם הוא מתנגד בחריפות לקשרים שלך עם א/נשים </a:t>
            </a:r>
            <a:r>
              <a:rPr lang="he-IL" dirty="0" err="1"/>
              <a:t>מסויימים</a:t>
            </a:r>
            <a:r>
              <a:rPr lang="he-IL" dirty="0"/>
              <a:t>/</a:t>
            </a:r>
            <a:r>
              <a:rPr lang="he-IL" dirty="0" err="1"/>
              <a:t>ות</a:t>
            </a:r>
            <a:r>
              <a:rPr lang="he-IL" dirty="0"/>
              <a:t>?</a:t>
            </a:r>
            <a:br>
              <a:rPr lang="he-IL" dirty="0"/>
            </a:br>
            <a:endParaRPr lang="he-IL" dirty="0"/>
          </a:p>
        </p:txBody>
      </p:sp>
      <p:grpSp>
        <p:nvGrpSpPr>
          <p:cNvPr id="10244" name="קבוצה 3"/>
          <p:cNvGrpSpPr>
            <a:grpSpLocks/>
          </p:cNvGrpSpPr>
          <p:nvPr/>
        </p:nvGrpSpPr>
        <p:grpSpPr bwMode="auto">
          <a:xfrm>
            <a:off x="193675" y="254000"/>
            <a:ext cx="2444750" cy="3225800"/>
            <a:chOff x="4861092" y="2000923"/>
            <a:chExt cx="2445295" cy="3225218"/>
          </a:xfrm>
        </p:grpSpPr>
        <p:pic>
          <p:nvPicPr>
            <p:cNvPr id="10245" name="תמונה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1092" y="2379574"/>
              <a:ext cx="976171" cy="80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6" name="קבוצה 5"/>
            <p:cNvGrpSpPr>
              <a:grpSpLocks/>
            </p:cNvGrpSpPr>
            <p:nvPr/>
          </p:nvGrpSpPr>
          <p:grpSpPr bwMode="auto">
            <a:xfrm>
              <a:off x="5040290" y="2000923"/>
              <a:ext cx="2266097" cy="3225218"/>
              <a:chOff x="5040290" y="2000923"/>
              <a:chExt cx="2266097" cy="3225218"/>
            </a:xfrm>
          </p:grpSpPr>
          <p:pic>
            <p:nvPicPr>
              <p:cNvPr id="10247" name="Picture 4" descr="C:\Users\Mongit\AppData\Local\Microsoft\Windows\Temporary Internet Files\Content.IE5\HHYPNQ2T\600px-Caution_sign_used_on_roads_p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0290" y="2000923"/>
                <a:ext cx="2266097" cy="1888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094507" y="3902405"/>
                <a:ext cx="2138839" cy="1323736"/>
              </a:xfrm>
              <a:prstGeom prst="rect">
                <a:avLst/>
              </a:prstGeom>
              <a:noFill/>
            </p:spPr>
            <p:txBody>
              <a:bodyPr rtlCol="1">
                <a:spAutoFit/>
              </a:bodyPr>
              <a:lstStyle/>
              <a:p>
                <a:pPr algn="ctr" rtl="0" fontAlgn="auto">
                  <a:spcBef>
                    <a:spcPts val="0"/>
                  </a:spcBef>
                  <a:spcAft>
                    <a:spcPts val="0"/>
                  </a:spcAft>
                  <a:defRPr/>
                </a:pPr>
                <a:r>
                  <a:rPr lang="he-IL" sz="4000" b="1" dirty="0">
                    <a:solidFill>
                      <a:schemeClr val="accent2">
                        <a:lumMod val="50000"/>
                      </a:schemeClr>
                    </a:solidFill>
                    <a:latin typeface="Guttman Haim" pitchFamily="2" charset="-79"/>
                    <a:cs typeface="Guttman Haim" pitchFamily="2" charset="-79"/>
                  </a:rPr>
                  <a:t>זוגיות במעקב</a:t>
                </a:r>
              </a:p>
            </p:txBody>
          </p:sp>
        </p:grpSp>
      </p:grpSp>
      <p:pic>
        <p:nvPicPr>
          <p:cNvPr id="9" name="תמונה 8" descr="פוטר למצגת 1.png"/>
          <p:cNvPicPr>
            <a:picLocks noChangeAspect="1"/>
          </p:cNvPicPr>
          <p:nvPr/>
        </p:nvPicPr>
        <p:blipFill>
          <a:blip r:embed="rId4" cstate="print"/>
          <a:stretch>
            <a:fillRect/>
          </a:stretch>
        </p:blipFill>
        <p:spPr>
          <a:xfrm>
            <a:off x="0" y="5848494"/>
            <a:ext cx="12192000" cy="630937"/>
          </a:xfrm>
          <a:prstGeom prst="rect">
            <a:avLst/>
          </a:prstGeom>
        </p:spPr>
      </p:pic>
      <p:pic>
        <p:nvPicPr>
          <p:cNvPr id="10" name="תמונה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78571" y="5743646"/>
            <a:ext cx="1508881" cy="840631"/>
          </a:xfrm>
          <a:prstGeom prst="rect">
            <a:avLst/>
          </a:prstGeom>
        </p:spPr>
      </p:pic>
    </p:spTree>
    <p:extLst>
      <p:ext uri="{BB962C8B-B14F-4D97-AF65-F5344CB8AC3E}">
        <p14:creationId xmlns:p14="http://schemas.microsoft.com/office/powerpoint/2010/main" val="406289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לבן 12"/>
          <p:cNvSpPr/>
          <p:nvPr/>
        </p:nvSpPr>
        <p:spPr>
          <a:xfrm>
            <a:off x="5733617" y="5962821"/>
            <a:ext cx="4578497" cy="584775"/>
          </a:xfrm>
          <a:prstGeom prst="rect">
            <a:avLst/>
          </a:prstGeom>
        </p:spPr>
        <p:txBody>
          <a:bodyPr wrap="none">
            <a:spAutoFit/>
          </a:bodyPr>
          <a:lstStyle/>
          <a:p>
            <a:r>
              <a:rPr lang="he-IL" sz="1600" dirty="0">
                <a:solidFill>
                  <a:schemeClr val="bg1"/>
                </a:solidFill>
                <a:cs typeface="Michal sela" pitchFamily="50" charset="-79"/>
              </a:rPr>
              <a:t>"אם תקשיבי לעצמך באמת ותלכי בדרכך שלך, תראי שמסע</a:t>
            </a:r>
          </a:p>
          <a:p>
            <a:r>
              <a:rPr lang="he-IL" sz="1600" dirty="0">
                <a:solidFill>
                  <a:schemeClr val="bg1"/>
                </a:solidFill>
                <a:cs typeface="Michal sela" pitchFamily="50" charset="-79"/>
              </a:rPr>
              <a:t>החיי טומן בתוכו אור, צבע וטוב. רק קחי וחייכי" מיכל סלה</a:t>
            </a:r>
          </a:p>
        </p:txBody>
      </p:sp>
      <p:pic>
        <p:nvPicPr>
          <p:cNvPr id="17" name="תמונה 16" descr="לוגו שקוף של מיכלי.png"/>
          <p:cNvPicPr>
            <a:picLocks noChangeAspect="1"/>
          </p:cNvPicPr>
          <p:nvPr/>
        </p:nvPicPr>
        <p:blipFill>
          <a:blip r:embed="rId2" cstate="print"/>
          <a:stretch>
            <a:fillRect/>
          </a:stretch>
        </p:blipFill>
        <p:spPr>
          <a:xfrm>
            <a:off x="10127310" y="5708017"/>
            <a:ext cx="848355" cy="848355"/>
          </a:xfrm>
          <a:prstGeom prst="rect">
            <a:avLst/>
          </a:prstGeom>
        </p:spPr>
      </p:pic>
      <p:pic>
        <p:nvPicPr>
          <p:cNvPr id="7" name="תמונה 6" descr="פוטר למצגת 1.png"/>
          <p:cNvPicPr>
            <a:picLocks noChangeAspect="1"/>
          </p:cNvPicPr>
          <p:nvPr/>
        </p:nvPicPr>
        <p:blipFill>
          <a:blip r:embed="rId3" cstate="print"/>
          <a:stretch>
            <a:fillRect/>
          </a:stretch>
        </p:blipFill>
        <p:spPr>
          <a:xfrm>
            <a:off x="0" y="5848494"/>
            <a:ext cx="12192000" cy="630937"/>
          </a:xfrm>
          <a:prstGeom prst="rect">
            <a:avLst/>
          </a:prstGeom>
        </p:spPr>
      </p:pic>
      <p:sp>
        <p:nvSpPr>
          <p:cNvPr id="3" name="תיבת טקסט 2">
            <a:extLst>
              <a:ext uri="{FF2B5EF4-FFF2-40B4-BE49-F238E27FC236}">
                <a16:creationId xmlns:a16="http://schemas.microsoft.com/office/drawing/2014/main" id="{CB4C0FB4-A480-45F0-A806-0E189A89B33A}"/>
              </a:ext>
            </a:extLst>
          </p:cNvPr>
          <p:cNvSpPr txBox="1"/>
          <p:nvPr/>
        </p:nvSpPr>
        <p:spPr>
          <a:xfrm>
            <a:off x="832338" y="301628"/>
            <a:ext cx="10911789" cy="2893100"/>
          </a:xfrm>
          <a:prstGeom prst="rect">
            <a:avLst/>
          </a:prstGeom>
          <a:noFill/>
        </p:spPr>
        <p:txBody>
          <a:bodyPr wrap="square" rtlCol="0">
            <a:spAutoFit/>
          </a:bodyPr>
          <a:lstStyle/>
          <a:p>
            <a:pPr marL="0" marR="0" algn="r" rtl="1">
              <a:lnSpc>
                <a:spcPct val="150000"/>
              </a:lnSpc>
              <a:spcBef>
                <a:spcPts val="0"/>
              </a:spcBef>
              <a:spcAft>
                <a:spcPts val="0"/>
              </a:spcAft>
            </a:pPr>
            <a:r>
              <a:rPr lang="he-IL" sz="2800" b="1" dirty="0">
                <a:solidFill>
                  <a:schemeClr val="accent1">
                    <a:lumMod val="50000"/>
                  </a:schemeClr>
                </a:solidFill>
                <a:latin typeface="Aharoni" panose="02010803020104030203" pitchFamily="2" charset="-79"/>
                <a:ea typeface="Calibri" panose="020F0502020204030204" pitchFamily="34" charset="0"/>
                <a:cs typeface="Aharoni" panose="02010803020104030203" pitchFamily="2" charset="-79"/>
              </a:rPr>
              <a:t>יום המאבק הבינלאומי למניעת אלימות נגד נשים</a:t>
            </a:r>
            <a:endParaRPr lang="en-US" sz="2800" b="1" dirty="0">
              <a:solidFill>
                <a:schemeClr val="accent1">
                  <a:lumMod val="50000"/>
                </a:schemeClr>
              </a:solidFill>
              <a:effectLst/>
              <a:latin typeface="Aharoni" panose="02010803020104030203" pitchFamily="2" charset="-79"/>
              <a:ea typeface="Calibri" panose="020F0502020204030204" pitchFamily="34" charset="0"/>
              <a:cs typeface="Aharoni" panose="02010803020104030203" pitchFamily="2" charset="-79"/>
            </a:endParaRPr>
          </a:p>
          <a:p>
            <a:pPr algn="r" rtl="1"/>
            <a:r>
              <a:rPr lang="he-IL" sz="2800" dirty="0">
                <a:latin typeface="Aharoni" panose="02010803020104030203" pitchFamily="2" charset="-79"/>
                <a:cs typeface="Aharoni" panose="02010803020104030203" pitchFamily="2" charset="-79"/>
              </a:rPr>
              <a:t>יום המאבק הבינלאומי למניעת אלימות נגד נשים חל ב-25 בנובמבר, מאז הוכרז על ידי האו"ם בשנת 1999.</a:t>
            </a:r>
            <a:endParaRPr lang="en-US" sz="2800" dirty="0">
              <a:latin typeface="Aharoni" panose="02010803020104030203" pitchFamily="2" charset="-79"/>
              <a:cs typeface="Aharoni" panose="02010803020104030203" pitchFamily="2" charset="-79"/>
            </a:endParaRPr>
          </a:p>
          <a:p>
            <a:pPr algn="r"/>
            <a:r>
              <a:rPr lang="he-IL" sz="2800" dirty="0">
                <a:latin typeface="Aharoni" panose="02010803020104030203" pitchFamily="2" charset="-79"/>
                <a:cs typeface="Aharoni" panose="02010803020104030203" pitchFamily="2" charset="-79"/>
              </a:rPr>
              <a:t>תאריך זה נקבע לציון רצח שלוש האחיות </a:t>
            </a:r>
            <a:r>
              <a:rPr lang="he-IL" sz="2800" dirty="0" err="1">
                <a:latin typeface="Aharoni" panose="02010803020104030203" pitchFamily="2" charset="-79"/>
                <a:cs typeface="Aharoni" panose="02010803020104030203" pitchFamily="2" charset="-79"/>
              </a:rPr>
              <a:t>מיראבל</a:t>
            </a:r>
            <a:r>
              <a:rPr lang="he-IL" sz="2800" dirty="0">
                <a:latin typeface="Aharoni" panose="02010803020104030203" pitchFamily="2" charset="-79"/>
                <a:cs typeface="Aharoni" panose="02010803020104030203" pitchFamily="2" charset="-79"/>
              </a:rPr>
              <a:t>: פטריה </a:t>
            </a:r>
            <a:r>
              <a:rPr lang="he-IL" sz="2800" dirty="0" err="1">
                <a:latin typeface="Aharoni" panose="02010803020104030203" pitchFamily="2" charset="-79"/>
                <a:cs typeface="Aharoni" panose="02010803020104030203" pitchFamily="2" charset="-79"/>
              </a:rPr>
              <a:t>מרסדס</a:t>
            </a:r>
            <a:r>
              <a:rPr lang="he-IL" sz="2800" dirty="0">
                <a:latin typeface="Aharoni" panose="02010803020104030203" pitchFamily="2" charset="-79"/>
                <a:cs typeface="Aharoni" panose="02010803020104030203" pitchFamily="2" charset="-79"/>
              </a:rPr>
              <a:t> </a:t>
            </a:r>
            <a:r>
              <a:rPr lang="he-IL" sz="2800" dirty="0" err="1">
                <a:latin typeface="Aharoni" panose="02010803020104030203" pitchFamily="2" charset="-79"/>
                <a:cs typeface="Aharoni" panose="02010803020104030203" pitchFamily="2" charset="-79"/>
              </a:rPr>
              <a:t>מיראבל</a:t>
            </a:r>
            <a:r>
              <a:rPr lang="he-IL" sz="2800" dirty="0">
                <a:latin typeface="Aharoni" panose="02010803020104030203" pitchFamily="2" charset="-79"/>
                <a:cs typeface="Aharoni" panose="02010803020104030203" pitchFamily="2" charset="-79"/>
              </a:rPr>
              <a:t> רייס, מריה </a:t>
            </a:r>
            <a:r>
              <a:rPr lang="he-IL" sz="2800" dirty="0" err="1">
                <a:latin typeface="Aharoni" panose="02010803020104030203" pitchFamily="2" charset="-79"/>
                <a:cs typeface="Aharoni" panose="02010803020104030203" pitchFamily="2" charset="-79"/>
              </a:rPr>
              <a:t>ארחנטינה</a:t>
            </a:r>
            <a:r>
              <a:rPr lang="he-IL" sz="2800" dirty="0">
                <a:latin typeface="Aharoni" panose="02010803020104030203" pitchFamily="2" charset="-79"/>
                <a:cs typeface="Aharoni" panose="02010803020104030203" pitchFamily="2" charset="-79"/>
              </a:rPr>
              <a:t> מינרווה </a:t>
            </a:r>
            <a:r>
              <a:rPr lang="he-IL" sz="2800" dirty="0" err="1">
                <a:latin typeface="Aharoni" panose="02010803020104030203" pitchFamily="2" charset="-79"/>
                <a:cs typeface="Aharoni" panose="02010803020104030203" pitchFamily="2" charset="-79"/>
              </a:rPr>
              <a:t>מיראבל</a:t>
            </a:r>
            <a:r>
              <a:rPr lang="he-IL" sz="2800" dirty="0">
                <a:latin typeface="Aharoni" panose="02010803020104030203" pitchFamily="2" charset="-79"/>
                <a:cs typeface="Aharoni" panose="02010803020104030203" pitchFamily="2" charset="-79"/>
              </a:rPr>
              <a:t> רייס ואנטוניה מריה </a:t>
            </a:r>
            <a:r>
              <a:rPr lang="he-IL" sz="2800" dirty="0" err="1">
                <a:latin typeface="Aharoni" panose="02010803020104030203" pitchFamily="2" charset="-79"/>
                <a:cs typeface="Aharoni" panose="02010803020104030203" pitchFamily="2" charset="-79"/>
              </a:rPr>
              <a:t>תרסה</a:t>
            </a:r>
            <a:r>
              <a:rPr lang="he-IL" sz="2800" dirty="0">
                <a:latin typeface="Aharoni" panose="02010803020104030203" pitchFamily="2" charset="-79"/>
                <a:cs typeface="Aharoni" panose="02010803020104030203" pitchFamily="2" charset="-79"/>
              </a:rPr>
              <a:t> </a:t>
            </a:r>
            <a:r>
              <a:rPr lang="he-IL" sz="2800" dirty="0" err="1">
                <a:latin typeface="Aharoni" panose="02010803020104030203" pitchFamily="2" charset="-79"/>
                <a:cs typeface="Aharoni" panose="02010803020104030203" pitchFamily="2" charset="-79"/>
              </a:rPr>
              <a:t>מיראבל</a:t>
            </a:r>
            <a:r>
              <a:rPr lang="he-IL" sz="2800" dirty="0">
                <a:latin typeface="Aharoni" panose="02010803020104030203" pitchFamily="2" charset="-79"/>
                <a:cs typeface="Aharoni" panose="02010803020104030203" pitchFamily="2" charset="-79"/>
              </a:rPr>
              <a:t> רייס. שלוש פעילות פוליטיות ברפובליקה הדומיניקנית שנרצחו בשנת 1960 בהוראת הדיקטטור </a:t>
            </a:r>
            <a:r>
              <a:rPr lang="he-IL" sz="2800" dirty="0" err="1">
                <a:latin typeface="Aharoni" panose="02010803020104030203" pitchFamily="2" charset="-79"/>
                <a:cs typeface="Aharoni" panose="02010803020104030203" pitchFamily="2" charset="-79"/>
              </a:rPr>
              <a:t>טרוחיו</a:t>
            </a:r>
            <a:r>
              <a:rPr lang="he-IL" sz="2800" dirty="0">
                <a:solidFill>
                  <a:schemeClr val="accent1">
                    <a:lumMod val="50000"/>
                  </a:schemeClr>
                </a:solidFill>
                <a:effectLst/>
                <a:latin typeface="Aharoni" panose="02010803020104030203" pitchFamily="2" charset="-79"/>
                <a:ea typeface="Calibri" panose="020F0502020204030204" pitchFamily="34" charset="0"/>
                <a:cs typeface="Aharoni" panose="02010803020104030203" pitchFamily="2" charset="-79"/>
              </a:rPr>
              <a:t>. </a:t>
            </a:r>
            <a:endParaRPr lang="en-US" sz="2800" dirty="0">
              <a:solidFill>
                <a:schemeClr val="accent1">
                  <a:lumMod val="50000"/>
                </a:schemeClr>
              </a:solidFill>
              <a:latin typeface="Aharoni" panose="02010803020104030203" pitchFamily="2" charset="-79"/>
              <a:cs typeface="Aharoni" panose="02010803020104030203" pitchFamily="2" charset="-79"/>
            </a:endParaRPr>
          </a:p>
        </p:txBody>
      </p:sp>
      <p:pic>
        <p:nvPicPr>
          <p:cNvPr id="11" name="תמונה 10" descr="תמונה שמכילה טקסט&#10;&#10;התיאור נוצר באופן אוטומטי">
            <a:extLst>
              <a:ext uri="{FF2B5EF4-FFF2-40B4-BE49-F238E27FC236}">
                <a16:creationId xmlns:a16="http://schemas.microsoft.com/office/drawing/2014/main" id="{23CBA60B-D1D5-46E3-AFB9-3A5FA8BEA660}"/>
              </a:ext>
            </a:extLst>
          </p:cNvPr>
          <p:cNvPicPr/>
          <p:nvPr/>
        </p:nvPicPr>
        <p:blipFill rotWithShape="1">
          <a:blip r:embed="rId4">
            <a:extLst>
              <a:ext uri="{28A0092B-C50C-407E-A947-70E740481C1C}">
                <a14:useLocalDpi xmlns:a14="http://schemas.microsoft.com/office/drawing/2010/main" val="0"/>
              </a:ext>
            </a:extLst>
          </a:blip>
          <a:srcRect b="3970"/>
          <a:stretch/>
        </p:blipFill>
        <p:spPr bwMode="auto">
          <a:xfrm>
            <a:off x="201689" y="3083169"/>
            <a:ext cx="6263823" cy="2765325"/>
          </a:xfrm>
          <a:prstGeom prst="rect">
            <a:avLst/>
          </a:prstGeom>
          <a:noFill/>
          <a:ln>
            <a:noFill/>
          </a:ln>
        </p:spPr>
      </p:pic>
    </p:spTree>
    <p:extLst>
      <p:ext uri="{BB962C8B-B14F-4D97-AF65-F5344CB8AC3E}">
        <p14:creationId xmlns:p14="http://schemas.microsoft.com/office/powerpoint/2010/main" val="1807108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כותרת 1"/>
          <p:cNvSpPr>
            <a:spLocks noGrp="1"/>
          </p:cNvSpPr>
          <p:nvPr>
            <p:ph type="title"/>
          </p:nvPr>
        </p:nvSpPr>
        <p:spPr/>
        <p:txBody>
          <a:bodyPr/>
          <a:lstStyle/>
          <a:p>
            <a:pPr algn="r" rtl="1" eaLnBrk="1" hangingPunct="1"/>
            <a:r>
              <a:rPr lang="he-IL" altLang="he-IL"/>
              <a:t>התמרור הרביעי: זוגיות דו פרצופית – </a:t>
            </a:r>
            <a:br>
              <a:rPr lang="en-US" altLang="he-IL"/>
            </a:br>
            <a:r>
              <a:rPr lang="he-IL" altLang="he-IL"/>
              <a:t>גן עדן וגהינום</a:t>
            </a:r>
          </a:p>
        </p:txBody>
      </p:sp>
      <p:sp>
        <p:nvSpPr>
          <p:cNvPr id="3" name="מציין מיקום תוכן 2"/>
          <p:cNvSpPr>
            <a:spLocks noGrp="1"/>
          </p:cNvSpPr>
          <p:nvPr>
            <p:ph idx="1"/>
          </p:nvPr>
        </p:nvSpPr>
        <p:spPr/>
        <p:txBody>
          <a:bodyPr rtlCol="0">
            <a:normAutofit fontScale="92500" lnSpcReduction="20000"/>
          </a:bodyPr>
          <a:lstStyle/>
          <a:p>
            <a:pPr marL="514350" indent="-514350" algn="r" rtl="1" eaLnBrk="1" fontAlgn="auto" hangingPunct="1">
              <a:spcAft>
                <a:spcPts val="0"/>
              </a:spcAft>
              <a:buFont typeface="Arial" pitchFamily="34" charset="0"/>
              <a:buAutoNum type="arabicPeriod"/>
              <a:defRPr/>
            </a:pPr>
            <a:r>
              <a:rPr lang="he-IL" dirty="0"/>
              <a:t>האם בפומבי הצגת מצג שווא חיובי על הזוגיות שלכם על מנת לרצות אותו? האם הוא ביקש ממך להיות חברותית ולהראות בפומבי שאת במצב רוח טוב, גם כשלא חשת טוב? </a:t>
            </a:r>
          </a:p>
          <a:p>
            <a:pPr marL="514350" indent="-514350" algn="r" rtl="1" eaLnBrk="1" fontAlgn="auto" hangingPunct="1">
              <a:spcAft>
                <a:spcPts val="0"/>
              </a:spcAft>
              <a:buFont typeface="Arial" pitchFamily="34" charset="0"/>
              <a:buAutoNum type="arabicPeriod"/>
              <a:defRPr/>
            </a:pPr>
            <a:r>
              <a:rPr lang="he-IL" dirty="0"/>
              <a:t>האם בפומבי הוא מציג את עצמו שונה </a:t>
            </a:r>
            <a:r>
              <a:rPr lang="he-IL" dirty="0" err="1"/>
              <a:t>מאיך</a:t>
            </a:r>
            <a:r>
              <a:rPr lang="he-IL" dirty="0"/>
              <a:t> שהוא </a:t>
            </a:r>
            <a:r>
              <a:rPr lang="he-IL" dirty="0" err="1"/>
              <a:t>איתך</a:t>
            </a:r>
            <a:r>
              <a:rPr lang="he-IL" dirty="0"/>
              <a:t> לבד?</a:t>
            </a:r>
          </a:p>
          <a:p>
            <a:pPr marL="514350" indent="-514350" algn="r" rtl="1" eaLnBrk="1" fontAlgn="auto" hangingPunct="1">
              <a:spcAft>
                <a:spcPts val="0"/>
              </a:spcAft>
              <a:buFont typeface="Arial" pitchFamily="34" charset="0"/>
              <a:buAutoNum type="arabicPeriod"/>
              <a:defRPr/>
            </a:pPr>
            <a:r>
              <a:rPr lang="he-IL" dirty="0"/>
              <a:t>האם הוא מספר סיפורים (</a:t>
            </a:r>
            <a:r>
              <a:rPr lang="he-IL" dirty="0" err="1"/>
              <a:t>אמיתיים</a:t>
            </a:r>
            <a:r>
              <a:rPr lang="he-IL" dirty="0"/>
              <a:t> או </a:t>
            </a:r>
            <a:r>
              <a:rPr lang="he-IL" dirty="0" err="1"/>
              <a:t>שיקריים</a:t>
            </a:r>
            <a:r>
              <a:rPr lang="he-IL" dirty="0"/>
              <a:t>), לך ו/או לזולת, המציגים אותו כקדוש טוב לב או כמסכן שהתאכזר גורלו?</a:t>
            </a:r>
          </a:p>
          <a:p>
            <a:pPr marL="514350" indent="-514350" algn="r" rtl="1" eaLnBrk="1" fontAlgn="auto" hangingPunct="1">
              <a:spcAft>
                <a:spcPts val="0"/>
              </a:spcAft>
              <a:buFont typeface="Arial" pitchFamily="34" charset="0"/>
              <a:buAutoNum type="arabicPeriod"/>
              <a:defRPr/>
            </a:pPr>
            <a:r>
              <a:rPr lang="he-IL" dirty="0"/>
              <a:t> האם הוא "מסכן ומסוכן": פעם מסכן, עדין, רעב לאהבה וזקוק למישהי שתטפל בו ופעם תוקפן ומפחיד?</a:t>
            </a:r>
          </a:p>
          <a:p>
            <a:pPr marL="514350" indent="-514350" algn="r" rtl="1" eaLnBrk="1" fontAlgn="auto" hangingPunct="1">
              <a:spcAft>
                <a:spcPts val="0"/>
              </a:spcAft>
              <a:buFont typeface="Arial" pitchFamily="34" charset="0"/>
              <a:buAutoNum type="arabicPeriod"/>
              <a:defRPr/>
            </a:pPr>
            <a:r>
              <a:rPr lang="he-IL" dirty="0"/>
              <a:t>האם הוא מבקש סליחה, קונה לך מתנות / פרחים, ומבטיח שלא יתנהג שוב בצורה פוגענית?</a:t>
            </a:r>
          </a:p>
          <a:p>
            <a:pPr marL="514350" indent="-514350" algn="r" rtl="1" eaLnBrk="1" fontAlgn="auto" hangingPunct="1">
              <a:spcAft>
                <a:spcPts val="0"/>
              </a:spcAft>
              <a:buFont typeface="Arial" pitchFamily="34" charset="0"/>
              <a:buAutoNum type="arabicPeriod"/>
              <a:defRPr/>
            </a:pPr>
            <a:r>
              <a:rPr lang="he-IL" dirty="0"/>
              <a:t>האם כשהמצב טוב ביניכם, הוא ממש </a:t>
            </a:r>
            <a:r>
              <a:rPr lang="he-IL" dirty="0" err="1"/>
              <a:t>ממש</a:t>
            </a:r>
            <a:r>
              <a:rPr lang="he-IL" dirty="0"/>
              <a:t> טוב (הרבה </a:t>
            </a:r>
            <a:r>
              <a:rPr lang="he-IL" dirty="0" err="1"/>
              <a:t>הרבה</a:t>
            </a:r>
            <a:r>
              <a:rPr lang="he-IL" dirty="0"/>
              <a:t> מעבר לבן זוג הממוצע), וכשהמצב רע - הוא ממש </a:t>
            </a:r>
            <a:r>
              <a:rPr lang="he-IL" dirty="0" err="1"/>
              <a:t>ממש</a:t>
            </a:r>
            <a:r>
              <a:rPr lang="he-IL" dirty="0"/>
              <a:t> רע?</a:t>
            </a:r>
          </a:p>
        </p:txBody>
      </p:sp>
      <p:grpSp>
        <p:nvGrpSpPr>
          <p:cNvPr id="11268" name="קבוצה 3"/>
          <p:cNvGrpSpPr>
            <a:grpSpLocks/>
          </p:cNvGrpSpPr>
          <p:nvPr/>
        </p:nvGrpSpPr>
        <p:grpSpPr bwMode="auto">
          <a:xfrm>
            <a:off x="-101600" y="142875"/>
            <a:ext cx="2363788" cy="3300413"/>
            <a:chOff x="2208947" y="2000923"/>
            <a:chExt cx="2776023" cy="4449457"/>
          </a:xfrm>
        </p:grpSpPr>
        <p:pic>
          <p:nvPicPr>
            <p:cNvPr id="11269" name="תמונה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313646" flipH="1">
              <a:off x="2263533" y="2410371"/>
              <a:ext cx="1325190" cy="7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0" name="קבוצה 5"/>
            <p:cNvGrpSpPr>
              <a:grpSpLocks/>
            </p:cNvGrpSpPr>
            <p:nvPr/>
          </p:nvGrpSpPr>
          <p:grpSpPr bwMode="auto">
            <a:xfrm>
              <a:off x="2208947" y="2000923"/>
              <a:ext cx="2776023" cy="4449457"/>
              <a:chOff x="2208947" y="2000923"/>
              <a:chExt cx="2776023" cy="4449457"/>
            </a:xfrm>
          </p:grpSpPr>
          <p:pic>
            <p:nvPicPr>
              <p:cNvPr id="11271" name="Picture 4" descr="C:\Users\Mongit\AppData\Local\Microsoft\Windows\Temporary Internet Files\Content.IE5\HHYPNQ2T\600px-Caution_sign_used_on_roads_pn.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262" y="2000923"/>
                <a:ext cx="2266097" cy="1888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208947" y="4665461"/>
                <a:ext cx="2776023" cy="1784919"/>
              </a:xfrm>
              <a:prstGeom prst="rect">
                <a:avLst/>
              </a:prstGeom>
              <a:noFill/>
            </p:spPr>
            <p:txBody>
              <a:bodyPr rtlCol="1">
                <a:spAutoFit/>
              </a:bodyPr>
              <a:lstStyle/>
              <a:p>
                <a:pPr algn="ctr" rtl="0" fontAlgn="auto">
                  <a:spcBef>
                    <a:spcPts val="0"/>
                  </a:spcBef>
                  <a:spcAft>
                    <a:spcPts val="0"/>
                  </a:spcAft>
                  <a:defRPr/>
                </a:pPr>
                <a:r>
                  <a:rPr lang="he-IL" sz="4000" b="1" dirty="0">
                    <a:solidFill>
                      <a:schemeClr val="accent2">
                        <a:lumMod val="50000"/>
                      </a:schemeClr>
                    </a:solidFill>
                    <a:latin typeface="Guttman Haim" pitchFamily="2" charset="-79"/>
                    <a:cs typeface="Guttman Haim" pitchFamily="2" charset="-79"/>
                  </a:rPr>
                  <a:t>זוגיות דו פרצופית</a:t>
                </a:r>
              </a:p>
            </p:txBody>
          </p:sp>
        </p:grpSp>
      </p:grpSp>
      <p:pic>
        <p:nvPicPr>
          <p:cNvPr id="9" name="תמונה 8" descr="פוטר למצגת 1.png"/>
          <p:cNvPicPr>
            <a:picLocks noChangeAspect="1"/>
          </p:cNvPicPr>
          <p:nvPr/>
        </p:nvPicPr>
        <p:blipFill>
          <a:blip r:embed="rId4" cstate="print"/>
          <a:stretch>
            <a:fillRect/>
          </a:stretch>
        </p:blipFill>
        <p:spPr>
          <a:xfrm>
            <a:off x="0" y="5848494"/>
            <a:ext cx="12192000" cy="630937"/>
          </a:xfrm>
          <a:prstGeom prst="rect">
            <a:avLst/>
          </a:prstGeom>
        </p:spPr>
      </p:pic>
      <p:pic>
        <p:nvPicPr>
          <p:cNvPr id="10" name="תמונה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78571" y="5743646"/>
            <a:ext cx="1508881" cy="840631"/>
          </a:xfrm>
          <a:prstGeom prst="rect">
            <a:avLst/>
          </a:prstGeom>
        </p:spPr>
      </p:pic>
    </p:spTree>
    <p:extLst>
      <p:ext uri="{BB962C8B-B14F-4D97-AF65-F5344CB8AC3E}">
        <p14:creationId xmlns:p14="http://schemas.microsoft.com/office/powerpoint/2010/main" val="2060914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כותרת 1"/>
          <p:cNvSpPr>
            <a:spLocks noGrp="1"/>
          </p:cNvSpPr>
          <p:nvPr>
            <p:ph type="title"/>
          </p:nvPr>
        </p:nvSpPr>
        <p:spPr/>
        <p:txBody>
          <a:bodyPr/>
          <a:lstStyle/>
          <a:p>
            <a:pPr algn="r" rtl="1" eaLnBrk="1" hangingPunct="1"/>
            <a:r>
              <a:rPr lang="he-IL" altLang="he-IL"/>
              <a:t>התמרור החמישי: בן זוג מתוסכל</a:t>
            </a:r>
          </a:p>
        </p:txBody>
      </p:sp>
      <p:sp>
        <p:nvSpPr>
          <p:cNvPr id="12291" name="מציין מיקום תוכן 2"/>
          <p:cNvSpPr>
            <a:spLocks noGrp="1"/>
          </p:cNvSpPr>
          <p:nvPr>
            <p:ph idx="1"/>
          </p:nvPr>
        </p:nvSpPr>
        <p:spPr/>
        <p:txBody>
          <a:bodyPr/>
          <a:lstStyle/>
          <a:p>
            <a:pPr marL="0" indent="0" algn="r" rtl="1" eaLnBrk="1" hangingPunct="1">
              <a:buFont typeface="Arial" pitchFamily="34" charset="0"/>
              <a:buNone/>
            </a:pPr>
            <a:r>
              <a:rPr lang="he-IL" altLang="he-IL"/>
              <a:t>1. היסטוריה של התמכרויות (לא חובה).</a:t>
            </a:r>
            <a:br>
              <a:rPr lang="he-IL" altLang="he-IL"/>
            </a:br>
            <a:r>
              <a:rPr lang="he-IL" altLang="he-IL"/>
              <a:t>2. האם יש לו רקע של תוקפנות (כלפי חפצים, בע"ח וכד')?</a:t>
            </a:r>
            <a:br>
              <a:rPr lang="he-IL" altLang="he-IL"/>
            </a:br>
            <a:r>
              <a:rPr lang="he-IL" altLang="he-IL"/>
              <a:t>3. האם הוא חווה אובדן קשה (מוות קרוב או אירוע אחר)?</a:t>
            </a:r>
            <a:br>
              <a:rPr lang="he-IL" altLang="he-IL"/>
            </a:br>
            <a:r>
              <a:rPr lang="he-IL" altLang="he-IL"/>
              <a:t>4. האם יש לו גישה לכלי נשק?</a:t>
            </a:r>
            <a:br>
              <a:rPr lang="he-IL" altLang="he-IL"/>
            </a:br>
            <a:r>
              <a:rPr lang="he-IL" altLang="he-IL"/>
              <a:t>5. לדבריו האקסית בגדה בו. בתגובה את מנסה </a:t>
            </a:r>
            <a:br>
              <a:rPr lang="en-US" altLang="he-IL"/>
            </a:br>
            <a:r>
              <a:rPr lang="he-IL" altLang="he-IL"/>
              <a:t>    להחזיר לו את האמון בנשים בפרט ובעולם בכלל.</a:t>
            </a:r>
            <a:br>
              <a:rPr lang="he-IL" altLang="he-IL"/>
            </a:br>
            <a:br>
              <a:rPr lang="he-IL" altLang="he-IL"/>
            </a:br>
            <a:endParaRPr lang="he-IL" altLang="he-IL"/>
          </a:p>
        </p:txBody>
      </p:sp>
      <p:grpSp>
        <p:nvGrpSpPr>
          <p:cNvPr id="12292" name="קבוצה 3"/>
          <p:cNvGrpSpPr>
            <a:grpSpLocks/>
          </p:cNvGrpSpPr>
          <p:nvPr/>
        </p:nvGrpSpPr>
        <p:grpSpPr bwMode="auto">
          <a:xfrm>
            <a:off x="177800" y="436563"/>
            <a:ext cx="2265363" cy="3232150"/>
            <a:chOff x="136480" y="1994241"/>
            <a:chExt cx="2266097" cy="3231900"/>
          </a:xfrm>
        </p:grpSpPr>
        <p:pic>
          <p:nvPicPr>
            <p:cNvPr id="12294" name="תמונה 4"/>
            <p:cNvPicPr>
              <a:picLocks noChangeAspect="1"/>
            </p:cNvPicPr>
            <p:nvPr/>
          </p:nvPicPr>
          <p:blipFill>
            <a:blip r:embed="rId2">
              <a:extLst>
                <a:ext uri="{28A0092B-C50C-407E-A947-70E740481C1C}">
                  <a14:useLocalDpi xmlns:a14="http://schemas.microsoft.com/office/drawing/2010/main" val="0"/>
                </a:ext>
              </a:extLst>
            </a:blip>
            <a:srcRect b="7693"/>
            <a:stretch>
              <a:fillRect/>
            </a:stretch>
          </p:blipFill>
          <p:spPr bwMode="auto">
            <a:xfrm>
              <a:off x="136480" y="2052930"/>
              <a:ext cx="832324" cy="82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5" name="קבוצה 5"/>
            <p:cNvGrpSpPr>
              <a:grpSpLocks/>
            </p:cNvGrpSpPr>
            <p:nvPr/>
          </p:nvGrpSpPr>
          <p:grpSpPr bwMode="auto">
            <a:xfrm>
              <a:off x="136480" y="1994241"/>
              <a:ext cx="2266097" cy="3231900"/>
              <a:chOff x="136480" y="1994241"/>
              <a:chExt cx="2266097" cy="3231900"/>
            </a:xfrm>
          </p:grpSpPr>
          <p:pic>
            <p:nvPicPr>
              <p:cNvPr id="12296" name="Picture 4" descr="C:\Users\Mongit\AppData\Local\Microsoft\Windows\Temporary Internet Files\Content.IE5\HHYPNQ2T\600px-Caution_sign_used_on_roads_pn.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480" y="1994241"/>
                <a:ext cx="2266097" cy="1888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77768" y="3902268"/>
                <a:ext cx="2156524" cy="1323873"/>
              </a:xfrm>
              <a:prstGeom prst="rect">
                <a:avLst/>
              </a:prstGeom>
              <a:noFill/>
            </p:spPr>
            <p:txBody>
              <a:bodyPr rtlCol="1">
                <a:spAutoFit/>
              </a:bodyPr>
              <a:lstStyle/>
              <a:p>
                <a:pPr algn="ctr" rtl="0" fontAlgn="auto">
                  <a:spcBef>
                    <a:spcPts val="0"/>
                  </a:spcBef>
                  <a:spcAft>
                    <a:spcPts val="0"/>
                  </a:spcAft>
                  <a:defRPr/>
                </a:pPr>
                <a:r>
                  <a:rPr lang="he-IL" sz="4000" b="1" dirty="0">
                    <a:solidFill>
                      <a:schemeClr val="accent2">
                        <a:lumMod val="50000"/>
                      </a:schemeClr>
                    </a:solidFill>
                    <a:latin typeface="Guttman Haim" pitchFamily="2" charset="-79"/>
                    <a:cs typeface="Guttman Haim" pitchFamily="2" charset="-79"/>
                  </a:rPr>
                  <a:t>בן זוג מתוסכל</a:t>
                </a:r>
              </a:p>
            </p:txBody>
          </p:sp>
        </p:grpSp>
      </p:grpSp>
      <p:sp>
        <p:nvSpPr>
          <p:cNvPr id="12293" name="מלבן 8"/>
          <p:cNvSpPr>
            <a:spLocks noChangeArrowheads="1"/>
          </p:cNvSpPr>
          <p:nvPr/>
        </p:nvSpPr>
        <p:spPr bwMode="auto">
          <a:xfrm>
            <a:off x="1955800" y="4837113"/>
            <a:ext cx="8948738" cy="64611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rtl="0" eaLnBrk="0" hangingPunct="0">
              <a:lnSpc>
                <a:spcPct val="90000"/>
              </a:lnSpc>
              <a:spcBef>
                <a:spcPts val="1000"/>
              </a:spcBef>
              <a:buFont typeface="Arial" pitchFamily="34" charset="0"/>
              <a:buChar char="•"/>
              <a:defRPr sz="2800">
                <a:solidFill>
                  <a:schemeClr val="tx1"/>
                </a:solidFill>
                <a:latin typeface="Arial" pitchFamily="34" charset="0"/>
                <a:cs typeface="Arial" pitchFamily="34" charset="0"/>
              </a:defRPr>
            </a:lvl1pPr>
            <a:lvl2pPr marL="742950" indent="-285750" algn="l" rtl="0" eaLnBrk="0" hangingPunct="0">
              <a:lnSpc>
                <a:spcPct val="90000"/>
              </a:lnSpc>
              <a:spcBef>
                <a:spcPts val="500"/>
              </a:spcBef>
              <a:buFont typeface="Arial" pitchFamily="34" charset="0"/>
              <a:buChar char="•"/>
              <a:defRPr sz="2400">
                <a:solidFill>
                  <a:schemeClr val="tx1"/>
                </a:solidFill>
                <a:latin typeface="Arial" pitchFamily="34" charset="0"/>
                <a:cs typeface="Arial" pitchFamily="34" charset="0"/>
              </a:defRPr>
            </a:lvl2pPr>
            <a:lvl3pPr marL="1143000" indent="-228600" algn="l" rtl="0" eaLnBrk="0" hangingPunct="0">
              <a:lnSpc>
                <a:spcPct val="90000"/>
              </a:lnSpc>
              <a:spcBef>
                <a:spcPts val="500"/>
              </a:spcBef>
              <a:buFont typeface="Arial" pitchFamily="34" charset="0"/>
              <a:buChar char="•"/>
              <a:defRPr sz="2000">
                <a:solidFill>
                  <a:schemeClr val="tx1"/>
                </a:solidFill>
                <a:latin typeface="Arial" pitchFamily="34" charset="0"/>
                <a:cs typeface="Arial" pitchFamily="34" charset="0"/>
              </a:defRPr>
            </a:lvl3pPr>
            <a:lvl4pPr marL="1600200" indent="-228600" algn="l" rtl="0" eaLnBrk="0" hangingPunct="0">
              <a:lnSpc>
                <a:spcPct val="90000"/>
              </a:lnSpc>
              <a:spcBef>
                <a:spcPts val="500"/>
              </a:spcBef>
              <a:buFont typeface="Arial" pitchFamily="34" charset="0"/>
              <a:buChar char="•"/>
              <a:defRPr>
                <a:solidFill>
                  <a:schemeClr val="tx1"/>
                </a:solidFill>
                <a:latin typeface="Arial" pitchFamily="34" charset="0"/>
                <a:cs typeface="Arial" pitchFamily="34" charset="0"/>
              </a:defRPr>
            </a:lvl4pPr>
            <a:lvl5pPr marL="2057400" indent="-228600" algn="l" rtl="0" eaLnBrk="0" hangingPunct="0">
              <a:lnSpc>
                <a:spcPct val="90000"/>
              </a:lnSpc>
              <a:spcBef>
                <a:spcPts val="500"/>
              </a:spcBef>
              <a:buFont typeface="Arial" pitchFamily="34" charset="0"/>
              <a:buChar char="•"/>
              <a:defRPr>
                <a:solidFill>
                  <a:schemeClr val="tx1"/>
                </a:solidFill>
                <a:latin typeface="Arial" pitchFamily="34" charset="0"/>
                <a:cs typeface="Arial" pitchFamily="34" charset="0"/>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Arial" pitchFamily="34" charset="0"/>
                <a:cs typeface="Arial" pitchFamily="34" charset="0"/>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Arial" pitchFamily="34" charset="0"/>
                <a:cs typeface="Arial" pitchFamily="34" charset="0"/>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Arial" pitchFamily="34" charset="0"/>
                <a:cs typeface="Arial" pitchFamily="34" charset="0"/>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Arial" pitchFamily="34" charset="0"/>
                <a:cs typeface="Arial" pitchFamily="34" charset="0"/>
              </a:defRPr>
            </a:lvl9pPr>
          </a:lstStyle>
          <a:p>
            <a:pPr algn="r" rtl="1" eaLnBrk="1" hangingPunct="1">
              <a:lnSpc>
                <a:spcPct val="100000"/>
              </a:lnSpc>
              <a:spcBef>
                <a:spcPct val="0"/>
              </a:spcBef>
              <a:buFontTx/>
              <a:buNone/>
            </a:pPr>
            <a:r>
              <a:rPr lang="he-IL" altLang="he-IL" sz="1800"/>
              <a:t>כתיבת התמרורים: לילי בן עמי. </a:t>
            </a:r>
            <a:br>
              <a:rPr lang="he-IL" altLang="he-IL" sz="1800"/>
            </a:br>
            <a:r>
              <a:rPr lang="he-IL" altLang="he-IL" sz="1800"/>
              <a:t>ייעוץ וכתיבה: צילית יעקובסון, ד"ר אורנה יהודה אברמסון, רונית לב ארי, ד"ר טל ארזי, סאיד תלי.</a:t>
            </a:r>
          </a:p>
        </p:txBody>
      </p:sp>
      <p:pic>
        <p:nvPicPr>
          <p:cNvPr id="10" name="תמונה 9" descr="פוטר למצגת 1.png"/>
          <p:cNvPicPr>
            <a:picLocks noChangeAspect="1"/>
          </p:cNvPicPr>
          <p:nvPr/>
        </p:nvPicPr>
        <p:blipFill>
          <a:blip r:embed="rId4" cstate="print"/>
          <a:stretch>
            <a:fillRect/>
          </a:stretch>
        </p:blipFill>
        <p:spPr>
          <a:xfrm>
            <a:off x="0" y="5848494"/>
            <a:ext cx="12192000" cy="630937"/>
          </a:xfrm>
          <a:prstGeom prst="rect">
            <a:avLst/>
          </a:prstGeom>
        </p:spPr>
      </p:pic>
      <p:pic>
        <p:nvPicPr>
          <p:cNvPr id="11" name="תמונה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78571" y="5743646"/>
            <a:ext cx="1508881" cy="840631"/>
          </a:xfrm>
          <a:prstGeom prst="rect">
            <a:avLst/>
          </a:prstGeom>
        </p:spPr>
      </p:pic>
    </p:spTree>
    <p:extLst>
      <p:ext uri="{BB962C8B-B14F-4D97-AF65-F5344CB8AC3E}">
        <p14:creationId xmlns:p14="http://schemas.microsoft.com/office/powerpoint/2010/main" val="2699690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B96F9-56E2-42CE-AB2C-614A5297C1C4}"/>
              </a:ext>
            </a:extLst>
          </p:cNvPr>
          <p:cNvSpPr>
            <a:spLocks noGrp="1"/>
          </p:cNvSpPr>
          <p:nvPr>
            <p:ph type="ctrTitle"/>
          </p:nvPr>
        </p:nvSpPr>
        <p:spPr/>
        <p:txBody>
          <a:bodyPr/>
          <a:lstStyle/>
          <a:p>
            <a:r>
              <a:rPr lang="en-US" dirty="0"/>
              <a:t>     </a:t>
            </a:r>
            <a:endParaRPr lang="x-none"/>
          </a:p>
        </p:txBody>
      </p:sp>
      <p:sp>
        <p:nvSpPr>
          <p:cNvPr id="13" name="מלבן 12"/>
          <p:cNvSpPr/>
          <p:nvPr/>
        </p:nvSpPr>
        <p:spPr>
          <a:xfrm>
            <a:off x="5733617" y="5962821"/>
            <a:ext cx="4578497" cy="584775"/>
          </a:xfrm>
          <a:prstGeom prst="rect">
            <a:avLst/>
          </a:prstGeom>
        </p:spPr>
        <p:txBody>
          <a:bodyPr wrap="none">
            <a:spAutoFit/>
          </a:bodyPr>
          <a:lstStyle/>
          <a:p>
            <a:r>
              <a:rPr lang="he-IL" sz="1600" dirty="0">
                <a:solidFill>
                  <a:schemeClr val="bg1"/>
                </a:solidFill>
                <a:cs typeface="Michal sela" pitchFamily="50" charset="-79"/>
              </a:rPr>
              <a:t>"אם תקשיבי לעצמך באמת ותלכי בדרכך שלך, תראי שמסע</a:t>
            </a:r>
          </a:p>
          <a:p>
            <a:r>
              <a:rPr lang="he-IL" sz="1600" dirty="0">
                <a:solidFill>
                  <a:schemeClr val="bg1"/>
                </a:solidFill>
                <a:cs typeface="Michal sela" pitchFamily="50" charset="-79"/>
              </a:rPr>
              <a:t>החיי טומן בתוכו אור, צבע וטוב. רק קחי וחייכי" מיכל סלה</a:t>
            </a:r>
          </a:p>
        </p:txBody>
      </p:sp>
      <p:pic>
        <p:nvPicPr>
          <p:cNvPr id="17" name="תמונה 16" descr="לוגו שקוף של מיכלי.png"/>
          <p:cNvPicPr>
            <a:picLocks noChangeAspect="1"/>
          </p:cNvPicPr>
          <p:nvPr/>
        </p:nvPicPr>
        <p:blipFill>
          <a:blip r:embed="rId2" cstate="print"/>
          <a:stretch>
            <a:fillRect/>
          </a:stretch>
        </p:blipFill>
        <p:spPr>
          <a:xfrm>
            <a:off x="10127310" y="5708017"/>
            <a:ext cx="848355" cy="848355"/>
          </a:xfrm>
          <a:prstGeom prst="rect">
            <a:avLst/>
          </a:prstGeom>
        </p:spPr>
      </p:pic>
      <p:pic>
        <p:nvPicPr>
          <p:cNvPr id="7" name="תמונה 6" descr="פוטר למצגת 1.png"/>
          <p:cNvPicPr>
            <a:picLocks noChangeAspect="1"/>
          </p:cNvPicPr>
          <p:nvPr/>
        </p:nvPicPr>
        <p:blipFill>
          <a:blip r:embed="rId3" cstate="print"/>
          <a:stretch>
            <a:fillRect/>
          </a:stretch>
        </p:blipFill>
        <p:spPr>
          <a:xfrm>
            <a:off x="0" y="5848494"/>
            <a:ext cx="12192000" cy="630937"/>
          </a:xfrm>
          <a:prstGeom prst="rect">
            <a:avLst/>
          </a:prstGeom>
        </p:spPr>
      </p:pic>
      <p:sp>
        <p:nvSpPr>
          <p:cNvPr id="3" name="תיבת טקסט 2">
            <a:extLst>
              <a:ext uri="{FF2B5EF4-FFF2-40B4-BE49-F238E27FC236}">
                <a16:creationId xmlns:a16="http://schemas.microsoft.com/office/drawing/2014/main" id="{42289761-EC0B-4C33-816E-006E90904864}"/>
              </a:ext>
            </a:extLst>
          </p:cNvPr>
          <p:cNvSpPr txBox="1"/>
          <p:nvPr/>
        </p:nvSpPr>
        <p:spPr>
          <a:xfrm>
            <a:off x="637032" y="489624"/>
            <a:ext cx="10917936" cy="5642570"/>
          </a:xfrm>
          <a:prstGeom prst="rect">
            <a:avLst/>
          </a:prstGeom>
          <a:noFill/>
        </p:spPr>
        <p:txBody>
          <a:bodyPr wrap="square" rtlCol="0">
            <a:spAutoFit/>
          </a:bodyPr>
          <a:lstStyle/>
          <a:p>
            <a:pPr algn="ctr" rtl="1">
              <a:lnSpc>
                <a:spcPct val="150000"/>
              </a:lnSpc>
              <a:spcAft>
                <a:spcPts val="800"/>
              </a:spcAft>
            </a:pPr>
            <a:r>
              <a:rPr lang="he-IL" sz="2800" b="1" dirty="0">
                <a:solidFill>
                  <a:schemeClr val="accent2">
                    <a:lumMod val="50000"/>
                  </a:schemeClr>
                </a:solidFill>
                <a:latin typeface="Aharoni" panose="02010803020104030203" pitchFamily="2" charset="-79"/>
                <a:cs typeface="Aharoni" panose="02010803020104030203" pitchFamily="2" charset="-79"/>
              </a:rPr>
              <a:t>חמשת תמרורי האזהרה בזוגיות של פורום מיכל סלה</a:t>
            </a:r>
          </a:p>
          <a:p>
            <a:pPr algn="r" rtl="1"/>
            <a:r>
              <a:rPr lang="he-IL" sz="2400" dirty="0">
                <a:latin typeface="Aharoni" panose="02010803020104030203" pitchFamily="2" charset="-79"/>
                <a:cs typeface="Aharoni" panose="02010803020104030203" pitchFamily="2" charset="-79"/>
              </a:rPr>
              <a:t>חמשת תמרורי האזהרה בזוגיות נכתבו ביוזמת פורום מיכל סלה, בעזרת מומחי אלימות במשפחה הבכירים בארץ. התמרורים מצביעים על כך שיתכן שישנה אלימות שקטה בזוגיות, גם כאשר אין אלימות פיזית כלל. </a:t>
            </a:r>
          </a:p>
          <a:p>
            <a:pPr algn="r" rtl="1"/>
            <a:endParaRPr lang="he-IL" sz="2400" dirty="0">
              <a:latin typeface="Aharoni" panose="02010803020104030203" pitchFamily="2" charset="-79"/>
              <a:cs typeface="Aharoni" panose="02010803020104030203" pitchFamily="2" charset="-79"/>
            </a:endParaRPr>
          </a:p>
          <a:p>
            <a:pPr algn="r" rtl="1"/>
            <a:r>
              <a:rPr lang="he-IL" sz="2400" b="1" dirty="0">
                <a:latin typeface="Aharoni" panose="02010803020104030203" pitchFamily="2" charset="-79"/>
                <a:cs typeface="Aharoni" panose="02010803020104030203" pitchFamily="2" charset="-79"/>
              </a:rPr>
              <a:t>שימו לב:</a:t>
            </a:r>
            <a:r>
              <a:rPr lang="he-IL" sz="2400" dirty="0">
                <a:latin typeface="Aharoni" panose="02010803020104030203" pitchFamily="2" charset="-79"/>
                <a:cs typeface="Aharoni" panose="02010803020104030203" pitchFamily="2" charset="-79"/>
              </a:rPr>
              <a:t> מטרת התמרורים היא לא לבצע </a:t>
            </a:r>
            <a:r>
              <a:rPr lang="he-IL" sz="2400" dirty="0" err="1">
                <a:latin typeface="Aharoni" panose="02010803020104030203" pitchFamily="2" charset="-79"/>
                <a:cs typeface="Aharoni" panose="02010803020104030203" pitchFamily="2" charset="-79"/>
              </a:rPr>
              <a:t>איבחון</a:t>
            </a:r>
            <a:r>
              <a:rPr lang="he-IL" sz="2400" dirty="0">
                <a:latin typeface="Aharoni" panose="02010803020104030203" pitchFamily="2" charset="-79"/>
                <a:cs typeface="Aharoni" panose="02010803020104030203" pitchFamily="2" charset="-79"/>
              </a:rPr>
              <a:t> או טיפול, אלא רק לזהות תסמינים שכיחים. אם תסמינים אלה מופיעים בקשר- יש לפנות ולהתייעץ עם מומחית לאלימות במשפחה, כדי שתאבחן ותייעץ כיצד יש לפעול. </a:t>
            </a:r>
          </a:p>
          <a:p>
            <a:pPr algn="r" rtl="1"/>
            <a:endParaRPr lang="he-IL" sz="2400" dirty="0">
              <a:latin typeface="Aharoni" panose="02010803020104030203" pitchFamily="2" charset="-79"/>
              <a:cs typeface="Aharoni" panose="02010803020104030203" pitchFamily="2" charset="-79"/>
            </a:endParaRPr>
          </a:p>
          <a:p>
            <a:pPr algn="r" rtl="1"/>
            <a:r>
              <a:rPr lang="he-IL" sz="2400" b="1" dirty="0">
                <a:latin typeface="Aharoni" panose="02010803020104030203" pitchFamily="2" charset="-79"/>
                <a:cs typeface="Aharoni" panose="02010803020104030203" pitchFamily="2" charset="-79"/>
              </a:rPr>
              <a:t>כלל ברזל:</a:t>
            </a:r>
            <a:r>
              <a:rPr lang="he-IL" sz="2400" dirty="0">
                <a:latin typeface="Aharoni" panose="02010803020104030203" pitchFamily="2" charset="-79"/>
                <a:cs typeface="Aharoni" panose="02010803020104030203" pitchFamily="2" charset="-79"/>
              </a:rPr>
              <a:t> אסור </a:t>
            </a:r>
            <a:r>
              <a:rPr lang="he-IL" sz="2400" dirty="0" err="1">
                <a:latin typeface="Aharoni" panose="02010803020104030203" pitchFamily="2" charset="-79"/>
                <a:cs typeface="Aharoni" panose="02010803020104030203" pitchFamily="2" charset="-79"/>
              </a:rPr>
              <a:t>להפרד</a:t>
            </a:r>
            <a:r>
              <a:rPr lang="he-IL" sz="2400" dirty="0">
                <a:latin typeface="Aharoni" panose="02010803020104030203" pitchFamily="2" charset="-79"/>
                <a:cs typeface="Aharoni" panose="02010803020104030203" pitchFamily="2" charset="-79"/>
              </a:rPr>
              <a:t> </a:t>
            </a:r>
            <a:r>
              <a:rPr lang="he-IL" sz="2400" u="sng" dirty="0">
                <a:latin typeface="Aharoni" panose="02010803020104030203" pitchFamily="2" charset="-79"/>
                <a:cs typeface="Aharoni" panose="02010803020104030203" pitchFamily="2" charset="-79"/>
              </a:rPr>
              <a:t>לבד</a:t>
            </a:r>
            <a:r>
              <a:rPr lang="he-IL" sz="2400" dirty="0">
                <a:latin typeface="Aharoni" panose="02010803020104030203" pitchFamily="2" charset="-79"/>
                <a:cs typeface="Aharoni" panose="02010803020104030203" pitchFamily="2" charset="-79"/>
              </a:rPr>
              <a:t> זוג קנאי </a:t>
            </a:r>
            <a:r>
              <a:rPr lang="he-IL" sz="2400" dirty="0" err="1">
                <a:latin typeface="Aharoni" panose="02010803020104030203" pitchFamily="2" charset="-79"/>
                <a:cs typeface="Aharoni" panose="02010803020104030203" pitchFamily="2" charset="-79"/>
              </a:rPr>
              <a:t>אובסיסיבי</a:t>
            </a:r>
            <a:r>
              <a:rPr lang="he-IL" sz="2400" dirty="0">
                <a:latin typeface="Aharoni" panose="02010803020104030203" pitchFamily="2" charset="-79"/>
                <a:cs typeface="Aharoni" panose="02010803020104030203" pitchFamily="2" charset="-79"/>
              </a:rPr>
              <a:t>. </a:t>
            </a:r>
            <a:br>
              <a:rPr lang="en-US" sz="2400" dirty="0">
                <a:latin typeface="Aharoni" panose="02010803020104030203" pitchFamily="2" charset="-79"/>
                <a:cs typeface="Aharoni" panose="02010803020104030203" pitchFamily="2" charset="-79"/>
              </a:rPr>
            </a:br>
            <a:r>
              <a:rPr lang="he-IL" sz="2400" dirty="0">
                <a:latin typeface="Aharoni" panose="02010803020104030203" pitchFamily="2" charset="-79"/>
                <a:cs typeface="Aharoni" panose="02010803020104030203" pitchFamily="2" charset="-79"/>
              </a:rPr>
              <a:t>חשוב לשתף הורה ואשת/איש מקצוע כמו יועצת בית ספר – ולקבל ליווי. </a:t>
            </a:r>
            <a:br>
              <a:rPr lang="en-US" sz="2400" dirty="0">
                <a:latin typeface="Aharoni" panose="02010803020104030203" pitchFamily="2" charset="-79"/>
                <a:cs typeface="Aharoni" panose="02010803020104030203" pitchFamily="2" charset="-79"/>
              </a:rPr>
            </a:br>
            <a:r>
              <a:rPr lang="he-IL" sz="2400" dirty="0">
                <a:latin typeface="Aharoni" panose="02010803020104030203" pitchFamily="2" charset="-79"/>
                <a:cs typeface="Aharoni" panose="02010803020104030203" pitchFamily="2" charset="-79"/>
              </a:rPr>
              <a:t>אפשר לקבל ייעוץ, ליווי וטיפול ללא תשלום, במרכזים למניעת אלימות במשפחה מוקד 118; או באנונימיות בפנייה למוקדי סיוע 24-7 בכל השפות:  עמותת לא לאלימות בטלפון *6724  ||  נעמת *9201.</a:t>
            </a:r>
            <a:endParaRPr lang="en-US" sz="2400" dirty="0">
              <a:latin typeface="Aharoni" panose="02010803020104030203" pitchFamily="2" charset="-79"/>
              <a:cs typeface="Aharoni" panose="02010803020104030203" pitchFamily="2" charset="-79"/>
            </a:endParaRPr>
          </a:p>
          <a:p>
            <a:pPr algn="r" rtl="1"/>
            <a:endParaRPr lang="he-IL"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557968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מלבן: פינות מעוגלות 9">
            <a:extLst>
              <a:ext uri="{FF2B5EF4-FFF2-40B4-BE49-F238E27FC236}">
                <a16:creationId xmlns:a16="http://schemas.microsoft.com/office/drawing/2014/main" id="{00EC314A-3DD9-4B42-B18E-EAC4ADBC3A16}"/>
              </a:ext>
            </a:extLst>
          </p:cNvPr>
          <p:cNvSpPr/>
          <p:nvPr/>
        </p:nvSpPr>
        <p:spPr>
          <a:xfrm>
            <a:off x="7044459" y="2138136"/>
            <a:ext cx="4453108" cy="123601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5" name="תמונה 4" descr="פוטר למצגת 1.png">
            <a:extLst>
              <a:ext uri="{FF2B5EF4-FFF2-40B4-BE49-F238E27FC236}">
                <a16:creationId xmlns:a16="http://schemas.microsoft.com/office/drawing/2014/main" id="{E83B5372-5FCE-4D11-AB2A-65D9BEE70AFB}"/>
              </a:ext>
            </a:extLst>
          </p:cNvPr>
          <p:cNvPicPr>
            <a:picLocks noChangeAspect="1"/>
          </p:cNvPicPr>
          <p:nvPr/>
        </p:nvPicPr>
        <p:blipFill>
          <a:blip r:embed="rId2" cstate="print"/>
          <a:stretch>
            <a:fillRect/>
          </a:stretch>
        </p:blipFill>
        <p:spPr>
          <a:xfrm>
            <a:off x="0" y="5848494"/>
            <a:ext cx="12192000" cy="630937"/>
          </a:xfrm>
          <a:prstGeom prst="rect">
            <a:avLst/>
          </a:prstGeom>
        </p:spPr>
      </p:pic>
      <p:pic>
        <p:nvPicPr>
          <p:cNvPr id="7" name="תמונה 6" descr="לוגו שקוף של מיכלי.png">
            <a:extLst>
              <a:ext uri="{FF2B5EF4-FFF2-40B4-BE49-F238E27FC236}">
                <a16:creationId xmlns:a16="http://schemas.microsoft.com/office/drawing/2014/main" id="{1985039B-3498-4AB5-A2AF-DD04BE97F2DF}"/>
              </a:ext>
            </a:extLst>
          </p:cNvPr>
          <p:cNvPicPr>
            <a:picLocks noChangeAspect="1"/>
          </p:cNvPicPr>
          <p:nvPr/>
        </p:nvPicPr>
        <p:blipFill>
          <a:blip r:embed="rId3" cstate="print"/>
          <a:stretch>
            <a:fillRect/>
          </a:stretch>
        </p:blipFill>
        <p:spPr>
          <a:xfrm>
            <a:off x="10127310" y="5708017"/>
            <a:ext cx="848355" cy="848355"/>
          </a:xfrm>
          <a:prstGeom prst="rect">
            <a:avLst/>
          </a:prstGeom>
        </p:spPr>
      </p:pic>
      <p:sp>
        <p:nvSpPr>
          <p:cNvPr id="10" name="מלבן: פינות מעוגלות 9">
            <a:extLst>
              <a:ext uri="{FF2B5EF4-FFF2-40B4-BE49-F238E27FC236}">
                <a16:creationId xmlns:a16="http://schemas.microsoft.com/office/drawing/2014/main" id="{00EC314A-3DD9-4B42-B18E-EAC4ADBC3A16}"/>
              </a:ext>
            </a:extLst>
          </p:cNvPr>
          <p:cNvSpPr/>
          <p:nvPr/>
        </p:nvSpPr>
        <p:spPr>
          <a:xfrm>
            <a:off x="7008180" y="606514"/>
            <a:ext cx="4453108" cy="123601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תיבת טקסט 2">
            <a:extLst>
              <a:ext uri="{FF2B5EF4-FFF2-40B4-BE49-F238E27FC236}">
                <a16:creationId xmlns:a16="http://schemas.microsoft.com/office/drawing/2014/main" id="{356B739D-CCF4-4362-9CEF-F8E65173F33B}"/>
              </a:ext>
            </a:extLst>
          </p:cNvPr>
          <p:cNvSpPr txBox="1">
            <a:spLocks noChangeArrowheads="1"/>
          </p:cNvSpPr>
          <p:nvPr/>
        </p:nvSpPr>
        <p:spPr bwMode="auto">
          <a:xfrm flipH="1">
            <a:off x="7284998" y="606513"/>
            <a:ext cx="4321830" cy="1033389"/>
          </a:xfrm>
          <a:prstGeom prst="rect">
            <a:avLst/>
          </a:prstGeom>
          <a:noFill/>
          <a:ln w="9525">
            <a:noFill/>
            <a:miter lim="800000"/>
            <a:headEnd/>
            <a:tailEnd/>
          </a:ln>
        </p:spPr>
        <p:txBody>
          <a:bodyPr rot="0" vert="horz" wrap="square" lIns="91440" tIns="45720" rIns="91440" bIns="45720" anchor="t" anchorCtr="0">
            <a:noAutofit/>
          </a:bodyPr>
          <a:lstStyle/>
          <a:p>
            <a:pPr marL="0" marR="0" algn="ctr" rtl="1">
              <a:spcBef>
                <a:spcPts val="0"/>
              </a:spcBef>
              <a:spcAft>
                <a:spcPts val="0"/>
              </a:spcAft>
            </a:pPr>
            <a:r>
              <a:rPr lang="he-IL" sz="2000" b="1" dirty="0">
                <a:effectLst/>
                <a:latin typeface="Calibri" panose="020F0502020204030204" pitchFamily="34" charset="0"/>
                <a:ea typeface="Calibri" panose="020F0502020204030204" pitchFamily="34" charset="0"/>
                <a:cs typeface="Open Sans Hebrew Condensed" panose="00000506000000000000" pitchFamily="2" charset="-79"/>
              </a:rPr>
              <a:t>האם אתה מרגיש שאתה רוצה לדעת בכל רגע איפה בת הזוג שלך נמצאת? ו/או עם מי היא מדברת?</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12" name="מלבן: פינות מעוגלות 11">
            <a:extLst>
              <a:ext uri="{FF2B5EF4-FFF2-40B4-BE49-F238E27FC236}">
                <a16:creationId xmlns:a16="http://schemas.microsoft.com/office/drawing/2014/main" id="{9E567C67-A1D2-4F7C-89E7-96600BFD5E03}"/>
              </a:ext>
            </a:extLst>
          </p:cNvPr>
          <p:cNvSpPr/>
          <p:nvPr/>
        </p:nvSpPr>
        <p:spPr>
          <a:xfrm>
            <a:off x="1627234" y="629497"/>
            <a:ext cx="4708774" cy="1215028"/>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 name="תיבת טקסט 2">
            <a:extLst>
              <a:ext uri="{FF2B5EF4-FFF2-40B4-BE49-F238E27FC236}">
                <a16:creationId xmlns:a16="http://schemas.microsoft.com/office/drawing/2014/main" id="{9A6AD42A-DA30-40F9-8642-CF3C8D6B2446}"/>
              </a:ext>
            </a:extLst>
          </p:cNvPr>
          <p:cNvSpPr txBox="1">
            <a:spLocks noChangeArrowheads="1"/>
          </p:cNvSpPr>
          <p:nvPr/>
        </p:nvSpPr>
        <p:spPr bwMode="auto">
          <a:xfrm flipH="1">
            <a:off x="1627234" y="608515"/>
            <a:ext cx="4612716" cy="1033389"/>
          </a:xfrm>
          <a:prstGeom prst="rect">
            <a:avLst/>
          </a:prstGeom>
          <a:noFill/>
          <a:ln w="9525">
            <a:noFill/>
            <a:miter lim="800000"/>
            <a:headEnd/>
            <a:tailEnd/>
          </a:ln>
        </p:spPr>
        <p:txBody>
          <a:bodyPr rot="0" vert="horz" wrap="square" lIns="91440" tIns="45720" rIns="91440" bIns="45720" anchor="t" anchorCtr="0">
            <a:noAutofit/>
          </a:bodyPr>
          <a:lstStyle/>
          <a:p>
            <a:pPr marL="0" marR="0" algn="ctr" rtl="1">
              <a:spcBef>
                <a:spcPts val="0"/>
              </a:spcBef>
              <a:spcAft>
                <a:spcPts val="0"/>
              </a:spcAft>
            </a:pPr>
            <a:r>
              <a:rPr lang="he-IL" sz="2000" b="1" dirty="0">
                <a:effectLst/>
                <a:latin typeface="Calibri" panose="020F0502020204030204" pitchFamily="34" charset="0"/>
                <a:ea typeface="Calibri" panose="020F0502020204030204" pitchFamily="34" charset="0"/>
                <a:cs typeface="Open Sans Hebrew Condensed" panose="00000506000000000000" pitchFamily="2" charset="-79"/>
              </a:rPr>
              <a:t>האם אתה מתפרץ לעיתים קרובות מילולית או פיזית? לאחר מכן אתה מרגיש רע עם עצמך ומתחרט?</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תיבת טקסט 2">
            <a:extLst>
              <a:ext uri="{FF2B5EF4-FFF2-40B4-BE49-F238E27FC236}">
                <a16:creationId xmlns:a16="http://schemas.microsoft.com/office/drawing/2014/main" id="{F8891B0A-2743-4E0A-AC66-EA993B163CC1}"/>
              </a:ext>
            </a:extLst>
          </p:cNvPr>
          <p:cNvSpPr txBox="1">
            <a:spLocks noChangeArrowheads="1"/>
          </p:cNvSpPr>
          <p:nvPr/>
        </p:nvSpPr>
        <p:spPr bwMode="auto">
          <a:xfrm flipH="1">
            <a:off x="7362092" y="2316192"/>
            <a:ext cx="3950676" cy="726795"/>
          </a:xfrm>
          <a:prstGeom prst="rect">
            <a:avLst/>
          </a:prstGeom>
          <a:noFill/>
          <a:ln w="9525">
            <a:no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he-IL" sz="2000" b="1" dirty="0">
                <a:effectLst/>
                <a:latin typeface="Calibri" panose="020F0502020204030204" pitchFamily="34" charset="0"/>
                <a:ea typeface="Calibri" panose="020F0502020204030204" pitchFamily="34" charset="0"/>
                <a:cs typeface="Open Sans Hebrew Condensed" panose="00000506000000000000" pitchFamily="2" charset="-79"/>
              </a:rPr>
              <a:t>האם אתה חושד שהיא בוגדת בך? האם האקסיות שלך בגדו בך?</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6" name="מלבן: פינות מעוגלות 15">
            <a:extLst>
              <a:ext uri="{FF2B5EF4-FFF2-40B4-BE49-F238E27FC236}">
                <a16:creationId xmlns:a16="http://schemas.microsoft.com/office/drawing/2014/main" id="{96F1A2B0-8442-41E6-B4A2-5BE42679E73A}"/>
              </a:ext>
            </a:extLst>
          </p:cNvPr>
          <p:cNvSpPr/>
          <p:nvPr/>
        </p:nvSpPr>
        <p:spPr>
          <a:xfrm>
            <a:off x="242043" y="2029768"/>
            <a:ext cx="6260585" cy="1344378"/>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מלבן: פינות מעוגלות 16">
            <a:extLst>
              <a:ext uri="{FF2B5EF4-FFF2-40B4-BE49-F238E27FC236}">
                <a16:creationId xmlns:a16="http://schemas.microsoft.com/office/drawing/2014/main" id="{2172C79A-CE6C-491D-B622-771F80A9438A}"/>
              </a:ext>
            </a:extLst>
          </p:cNvPr>
          <p:cNvSpPr/>
          <p:nvPr/>
        </p:nvSpPr>
        <p:spPr>
          <a:xfrm>
            <a:off x="2969334" y="3460554"/>
            <a:ext cx="6733347" cy="1085288"/>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תיבת טקסט 2">
            <a:extLst>
              <a:ext uri="{FF2B5EF4-FFF2-40B4-BE49-F238E27FC236}">
                <a16:creationId xmlns:a16="http://schemas.microsoft.com/office/drawing/2014/main" id="{A5E37DBE-E293-4CBE-9A84-B8DAEA3393BE}"/>
              </a:ext>
            </a:extLst>
          </p:cNvPr>
          <p:cNvSpPr txBox="1">
            <a:spLocks noChangeArrowheads="1"/>
          </p:cNvSpPr>
          <p:nvPr/>
        </p:nvSpPr>
        <p:spPr bwMode="auto">
          <a:xfrm flipH="1">
            <a:off x="242043" y="2056262"/>
            <a:ext cx="6338279" cy="1322419"/>
          </a:xfrm>
          <a:prstGeom prst="rect">
            <a:avLst/>
          </a:prstGeom>
          <a:noFill/>
          <a:ln w="9525">
            <a:noFill/>
            <a:miter lim="800000"/>
            <a:headEnd/>
            <a:tailEnd/>
          </a:ln>
        </p:spPr>
        <p:txBody>
          <a:bodyPr rot="0" vert="horz" wrap="square" lIns="91440" tIns="45720" rIns="91440" bIns="45720" anchor="t" anchorCtr="0">
            <a:noAutofit/>
          </a:bodyPr>
          <a:lstStyle/>
          <a:p>
            <a:pPr marL="0" marR="0" algn="ctr" rtl="1">
              <a:spcBef>
                <a:spcPts val="0"/>
              </a:spcBef>
              <a:spcAft>
                <a:spcPts val="0"/>
              </a:spcAft>
            </a:pPr>
            <a:r>
              <a:rPr lang="he-IL" sz="2000" b="1" dirty="0">
                <a:effectLst/>
                <a:latin typeface="Calibri" panose="020F0502020204030204" pitchFamily="34" charset="0"/>
                <a:ea typeface="Calibri" panose="020F0502020204030204" pitchFamily="34" charset="0"/>
                <a:cs typeface="Open Sans Hebrew Condensed" panose="00000506000000000000" pitchFamily="2" charset="-79"/>
              </a:rPr>
              <a:t>האם אתה קורא לבת זוגתך את ההודעות בטלפון שלה ללא ידיעתה? האם קראת לה ביומן חיים? באימיילים שלה? האם ביקשת ממנה למחוק חברים או תמונות שלה ברשתות החברתיות?</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9" name="תיבת טקסט 2">
            <a:extLst>
              <a:ext uri="{FF2B5EF4-FFF2-40B4-BE49-F238E27FC236}">
                <a16:creationId xmlns:a16="http://schemas.microsoft.com/office/drawing/2014/main" id="{046DFAAF-B33D-4D6E-AF78-9829A8CE3C61}"/>
              </a:ext>
            </a:extLst>
          </p:cNvPr>
          <p:cNvSpPr txBox="1">
            <a:spLocks noChangeArrowheads="1"/>
          </p:cNvSpPr>
          <p:nvPr/>
        </p:nvSpPr>
        <p:spPr bwMode="auto">
          <a:xfrm flipH="1">
            <a:off x="3563817" y="3488721"/>
            <a:ext cx="5544381" cy="753982"/>
          </a:xfrm>
          <a:prstGeom prst="rect">
            <a:avLst/>
          </a:prstGeom>
          <a:noFill/>
          <a:ln w="9525">
            <a:noFill/>
            <a:miter lim="800000"/>
            <a:headEnd/>
            <a:tailEnd/>
          </a:ln>
        </p:spPr>
        <p:txBody>
          <a:bodyPr rot="0" vert="horz" wrap="square" lIns="91440" tIns="45720" rIns="91440" bIns="45720" anchor="t" anchorCtr="0">
            <a:noAutofit/>
          </a:bodyPr>
          <a:lstStyle/>
          <a:p>
            <a:pPr marL="0" marR="0" algn="ctr" rtl="1">
              <a:spcBef>
                <a:spcPts val="0"/>
              </a:spcBef>
              <a:spcAft>
                <a:spcPts val="0"/>
              </a:spcAft>
            </a:pPr>
            <a:r>
              <a:rPr lang="he-IL" sz="2000" b="1" dirty="0">
                <a:effectLst/>
                <a:latin typeface="Calibri" panose="020F0502020204030204" pitchFamily="34" charset="0"/>
                <a:ea typeface="Calibri" panose="020F0502020204030204" pitchFamily="34" charset="0"/>
                <a:cs typeface="Open Sans Hebrew Condensed" panose="00000506000000000000" pitchFamily="2" charset="-79"/>
              </a:rPr>
              <a:t>האם בת הזוג שלך מביעה רצון להיפרד או עשתה צעד לקראת פרידה ואתה מרגיש שהאדמה נשמטת לך מתחת לרגליים?</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תיבת טקסט 1">
            <a:extLst>
              <a:ext uri="{FF2B5EF4-FFF2-40B4-BE49-F238E27FC236}">
                <a16:creationId xmlns:a16="http://schemas.microsoft.com/office/drawing/2014/main" id="{AABACBE5-A484-4D76-AE09-19C9D15EC6AE}"/>
              </a:ext>
            </a:extLst>
          </p:cNvPr>
          <p:cNvSpPr txBox="1"/>
          <p:nvPr/>
        </p:nvSpPr>
        <p:spPr>
          <a:xfrm>
            <a:off x="637032" y="0"/>
            <a:ext cx="10917936" cy="587277"/>
          </a:xfrm>
          <a:prstGeom prst="rect">
            <a:avLst/>
          </a:prstGeom>
          <a:noFill/>
        </p:spPr>
        <p:txBody>
          <a:bodyPr wrap="square" rtlCol="0">
            <a:spAutoFit/>
          </a:bodyPr>
          <a:lstStyle/>
          <a:p>
            <a:pPr marL="0" marR="0" algn="ctr" rtl="1">
              <a:lnSpc>
                <a:spcPct val="150000"/>
              </a:lnSpc>
              <a:spcBef>
                <a:spcPts val="0"/>
              </a:spcBef>
              <a:spcAft>
                <a:spcPts val="800"/>
              </a:spcAft>
            </a:pPr>
            <a:r>
              <a:rPr lang="he-IL" sz="2400" b="1" dirty="0">
                <a:solidFill>
                  <a:schemeClr val="accent2">
                    <a:lumMod val="50000"/>
                  </a:schemeClr>
                </a:solidFill>
                <a:latin typeface="Open Sans Hebrew Condensed" panose="00000506000000000000" pitchFamily="2" charset="-79"/>
                <a:cs typeface="Open Sans Hebrew Condensed" panose="00000506000000000000" pitchFamily="2" charset="-79"/>
              </a:rPr>
              <a:t>חמשת תמרורי האזהרה לבנים בקשר זוגי</a:t>
            </a:r>
          </a:p>
        </p:txBody>
      </p:sp>
      <p:sp>
        <p:nvSpPr>
          <p:cNvPr id="21" name="מלבן: פינות מעוגלות 10">
            <a:extLst>
              <a:ext uri="{FF2B5EF4-FFF2-40B4-BE49-F238E27FC236}">
                <a16:creationId xmlns:a16="http://schemas.microsoft.com/office/drawing/2014/main" id="{83AA48CC-7D34-4505-A2A4-CF7DD0B0BD76}"/>
              </a:ext>
            </a:extLst>
          </p:cNvPr>
          <p:cNvSpPr/>
          <p:nvPr/>
        </p:nvSpPr>
        <p:spPr>
          <a:xfrm>
            <a:off x="1741260" y="4623188"/>
            <a:ext cx="8810227" cy="112626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תיבת טקסט 2">
            <a:extLst>
              <a:ext uri="{FF2B5EF4-FFF2-40B4-BE49-F238E27FC236}">
                <a16:creationId xmlns:a16="http://schemas.microsoft.com/office/drawing/2014/main" id="{AD49C8AA-5782-479B-823C-493B7A13F164}"/>
              </a:ext>
            </a:extLst>
          </p:cNvPr>
          <p:cNvSpPr txBox="1">
            <a:spLocks noChangeArrowheads="1"/>
          </p:cNvSpPr>
          <p:nvPr/>
        </p:nvSpPr>
        <p:spPr bwMode="auto">
          <a:xfrm flipH="1">
            <a:off x="1846883" y="4623187"/>
            <a:ext cx="8598980" cy="1933185"/>
          </a:xfrm>
          <a:prstGeom prst="rect">
            <a:avLst/>
          </a:prstGeom>
          <a:noFill/>
          <a:ln w="9525">
            <a:noFill/>
            <a:miter lim="800000"/>
            <a:headEnd/>
            <a:tailEnd/>
          </a:ln>
        </p:spPr>
        <p:txBody>
          <a:bodyPr rot="0" vert="horz" wrap="square" lIns="91440" tIns="45720" rIns="91440" bIns="45720" anchor="t" anchorCtr="0">
            <a:noAutofit/>
          </a:bodyPr>
          <a:lstStyle/>
          <a:p>
            <a:pPr algn="ctr" rtl="1"/>
            <a:r>
              <a:rPr lang="he-IL" sz="3200" b="1" dirty="0">
                <a:latin typeface="Aharoni" panose="02010803020104030203" pitchFamily="2" charset="-79"/>
                <a:cs typeface="Aharoni" panose="02010803020104030203" pitchFamily="2" charset="-79"/>
              </a:rPr>
              <a:t>נשמע מוכר?</a:t>
            </a:r>
            <a:r>
              <a:rPr lang="he-IL" sz="3200" dirty="0">
                <a:latin typeface="Aharoni" panose="02010803020104030203" pitchFamily="2" charset="-79"/>
                <a:cs typeface="Aharoni" panose="02010803020104030203" pitchFamily="2" charset="-79"/>
              </a:rPr>
              <a:t> </a:t>
            </a:r>
          </a:p>
          <a:p>
            <a:pPr algn="ctr" rtl="1"/>
            <a:r>
              <a:rPr lang="he-IL" sz="3200" dirty="0">
                <a:latin typeface="Aharoni" panose="02010803020104030203" pitchFamily="2" charset="-79"/>
                <a:cs typeface="Aharoni" panose="02010803020104030203" pitchFamily="2" charset="-79"/>
              </a:rPr>
              <a:t>שתף חבר קרוב וגם הורה ואת יועצת בית הספר. </a:t>
            </a:r>
          </a:p>
          <a:p>
            <a:pPr algn="ctr" rtl="1"/>
            <a:endParaRPr lang="he-IL" sz="32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198190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מדיה מקוונת 1" title="The Shadow Pandemic: Domestic violence in the wake of COVID-19">
            <a:hlinkClick r:id="" action="ppaction://media"/>
            <a:extLst>
              <a:ext uri="{FF2B5EF4-FFF2-40B4-BE49-F238E27FC236}">
                <a16:creationId xmlns:a16="http://schemas.microsoft.com/office/drawing/2014/main" id="{445C5E2F-AE27-42DB-AF91-23D2B732C675}"/>
              </a:ext>
            </a:extLst>
          </p:cNvPr>
          <p:cNvPicPr>
            <a:picLocks noRot="1" noChangeAspect="1"/>
          </p:cNvPicPr>
          <p:nvPr>
            <a:videoFile r:link="rId1"/>
          </p:nvPr>
        </p:nvPicPr>
        <p:blipFill>
          <a:blip r:embed="rId3"/>
          <a:stretch>
            <a:fillRect/>
          </a:stretch>
        </p:blipFill>
        <p:spPr>
          <a:xfrm>
            <a:off x="0" y="-52330"/>
            <a:ext cx="12285031" cy="6910330"/>
          </a:xfrm>
          <a:prstGeom prst="rect">
            <a:avLst/>
          </a:prstGeom>
        </p:spPr>
      </p:pic>
      <p:sp>
        <p:nvSpPr>
          <p:cNvPr id="3" name="TextBox 2"/>
          <p:cNvSpPr txBox="1"/>
          <p:nvPr/>
        </p:nvSpPr>
        <p:spPr>
          <a:xfrm>
            <a:off x="353367" y="4899050"/>
            <a:ext cx="3786554" cy="369332"/>
          </a:xfrm>
          <a:prstGeom prst="rect">
            <a:avLst/>
          </a:prstGeom>
          <a:noFill/>
        </p:spPr>
        <p:txBody>
          <a:bodyPr wrap="square" rtlCol="1">
            <a:spAutoFit/>
          </a:bodyPr>
          <a:lstStyle/>
          <a:p>
            <a:r>
              <a:rPr lang="he-IL" dirty="0">
                <a:hlinkClick r:id="rId4"/>
              </a:rPr>
              <a:t>להפעלת הסרטון לחצו כאן</a:t>
            </a:r>
            <a:endParaRPr lang="he-IL" dirty="0"/>
          </a:p>
        </p:txBody>
      </p:sp>
      <p:sp>
        <p:nvSpPr>
          <p:cNvPr id="5" name="תיבת טקסט 4">
            <a:extLst>
              <a:ext uri="{FF2B5EF4-FFF2-40B4-BE49-F238E27FC236}">
                <a16:creationId xmlns:a16="http://schemas.microsoft.com/office/drawing/2014/main" id="{0487A908-5758-4540-8FD8-7765B4397152}"/>
              </a:ext>
            </a:extLst>
          </p:cNvPr>
          <p:cNvSpPr txBox="1"/>
          <p:nvPr/>
        </p:nvSpPr>
        <p:spPr>
          <a:xfrm>
            <a:off x="3136392" y="301628"/>
            <a:ext cx="8666709" cy="3231654"/>
          </a:xfrm>
          <a:prstGeom prst="rect">
            <a:avLst/>
          </a:prstGeom>
          <a:noFill/>
        </p:spPr>
        <p:txBody>
          <a:bodyPr wrap="square" rtlCol="0">
            <a:spAutoFit/>
          </a:bodyPr>
          <a:lstStyle/>
          <a:p>
            <a:pPr marL="0" marR="0" algn="ctr" rtl="1">
              <a:lnSpc>
                <a:spcPct val="150000"/>
              </a:lnSpc>
              <a:spcBef>
                <a:spcPts val="0"/>
              </a:spcBef>
              <a:spcAft>
                <a:spcPts val="0"/>
              </a:spcAft>
            </a:pPr>
            <a:r>
              <a:rPr lang="he-IL" sz="2400" b="1" dirty="0">
                <a:solidFill>
                  <a:schemeClr val="bg1"/>
                </a:solidFill>
                <a:effectLst/>
                <a:latin typeface="Aharoni" panose="02010803020104030203" pitchFamily="2" charset="-79"/>
                <a:ea typeface="Calibri" panose="020F0502020204030204" pitchFamily="34" charset="0"/>
                <a:cs typeface="Aharoni" panose="02010803020104030203" pitchFamily="2" charset="-79"/>
              </a:rPr>
              <a:t>המגפה שבצל הקורונה</a:t>
            </a:r>
          </a:p>
          <a:p>
            <a:pPr algn="r" rtl="1"/>
            <a:r>
              <a:rPr lang="he-IL" sz="2400" dirty="0">
                <a:solidFill>
                  <a:schemeClr val="bg1"/>
                </a:solidFill>
                <a:latin typeface="Aharoni" panose="02010803020104030203" pitchFamily="2" charset="-79"/>
                <a:cs typeface="Aharoni" panose="02010803020104030203" pitchFamily="2" charset="-79"/>
              </a:rPr>
              <a:t>אלימות כלפי נשים היא לא תופעה ישראלית, היא קיימת בכל העולם. בתקופת הקורונה, כשמיליארדי אנשים מכל העולם סגורים בבתיהם, ורבים מהם נתונים ללחצים כלכליים ואישיים לא פשוטים, האלימות הרימה ראש והיא הולכת וגדלה. מוקדי החרום לאלימות כלפי נשים דיווחו בימים אלו על עלייה משמעותית בפניות אליהם, וההשלכות של נתונים אלו הן משמעותיות מאוד. </a:t>
            </a:r>
            <a:endParaRPr lang="en-US" sz="2400" dirty="0">
              <a:solidFill>
                <a:schemeClr val="bg1"/>
              </a:solidFill>
              <a:latin typeface="Aharoni" panose="02010803020104030203" pitchFamily="2" charset="-79"/>
              <a:cs typeface="Aharoni" panose="02010803020104030203" pitchFamily="2" charset="-79"/>
            </a:endParaRPr>
          </a:p>
          <a:p>
            <a:pPr algn="r"/>
            <a:r>
              <a:rPr lang="he-IL" sz="2400" dirty="0">
                <a:solidFill>
                  <a:schemeClr val="bg1"/>
                </a:solidFill>
                <a:latin typeface="Aharoni" panose="02010803020104030203" pitchFamily="2" charset="-79"/>
                <a:cs typeface="Aharoni" panose="02010803020104030203" pitchFamily="2" charset="-79"/>
              </a:rPr>
              <a:t>צפייה בסרטון קצר שהפיקו באו"ם על המגפה שבצל הקורונה, אתם מוזמנים להפיץ סרטון זה</a:t>
            </a:r>
            <a:endParaRPr lang="en-US" sz="2400" dirty="0">
              <a:solidFill>
                <a:schemeClr val="bg1"/>
              </a:solidFill>
              <a:effectLst/>
              <a:latin typeface="Aharoni" panose="02010803020104030203" pitchFamily="2" charset="-79"/>
              <a:ea typeface="Calibri" panose="020F0502020204030204" pitchFamily="34" charset="0"/>
              <a:cs typeface="Aharoni" panose="02010803020104030203" pitchFamily="2" charset="-79"/>
            </a:endParaRPr>
          </a:p>
        </p:txBody>
      </p:sp>
    </p:spTree>
    <p:extLst>
      <p:ext uri="{BB962C8B-B14F-4D97-AF65-F5344CB8AC3E}">
        <p14:creationId xmlns:p14="http://schemas.microsoft.com/office/powerpoint/2010/main" val="42965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לבן 12"/>
          <p:cNvSpPr/>
          <p:nvPr/>
        </p:nvSpPr>
        <p:spPr>
          <a:xfrm>
            <a:off x="5733617" y="5962821"/>
            <a:ext cx="4578497" cy="584775"/>
          </a:xfrm>
          <a:prstGeom prst="rect">
            <a:avLst/>
          </a:prstGeom>
        </p:spPr>
        <p:txBody>
          <a:bodyPr wrap="none">
            <a:spAutoFit/>
          </a:bodyPr>
          <a:lstStyle/>
          <a:p>
            <a:r>
              <a:rPr lang="he-IL" sz="1600" dirty="0">
                <a:solidFill>
                  <a:schemeClr val="bg1"/>
                </a:solidFill>
                <a:cs typeface="Michal sela" pitchFamily="50" charset="-79"/>
              </a:rPr>
              <a:t>"אם תקשיבי לעצמך באמת ותלכי בדרכך שלך, תראי שמסע</a:t>
            </a:r>
          </a:p>
          <a:p>
            <a:r>
              <a:rPr lang="he-IL" sz="1600" dirty="0">
                <a:solidFill>
                  <a:schemeClr val="bg1"/>
                </a:solidFill>
                <a:cs typeface="Michal sela" pitchFamily="50" charset="-79"/>
              </a:rPr>
              <a:t>החיי טומן בתוכו אור, צבע וטוב. רק קחי וחייכי" מיכל סלה</a:t>
            </a:r>
          </a:p>
        </p:txBody>
      </p:sp>
      <p:pic>
        <p:nvPicPr>
          <p:cNvPr id="17" name="תמונה 16" descr="לוגו שקוף של מיכלי.png"/>
          <p:cNvPicPr>
            <a:picLocks noChangeAspect="1"/>
          </p:cNvPicPr>
          <p:nvPr/>
        </p:nvPicPr>
        <p:blipFill>
          <a:blip r:embed="rId2" cstate="print"/>
          <a:stretch>
            <a:fillRect/>
          </a:stretch>
        </p:blipFill>
        <p:spPr>
          <a:xfrm>
            <a:off x="10127310" y="5708017"/>
            <a:ext cx="848355" cy="848355"/>
          </a:xfrm>
          <a:prstGeom prst="rect">
            <a:avLst/>
          </a:prstGeom>
        </p:spPr>
      </p:pic>
      <p:pic>
        <p:nvPicPr>
          <p:cNvPr id="7" name="תמונה 6" descr="פוטר למצגת 1.png"/>
          <p:cNvPicPr>
            <a:picLocks noChangeAspect="1"/>
          </p:cNvPicPr>
          <p:nvPr/>
        </p:nvPicPr>
        <p:blipFill>
          <a:blip r:embed="rId3" cstate="print"/>
          <a:stretch>
            <a:fillRect/>
          </a:stretch>
        </p:blipFill>
        <p:spPr>
          <a:xfrm>
            <a:off x="0" y="5848494"/>
            <a:ext cx="12192000" cy="630937"/>
          </a:xfrm>
          <a:prstGeom prst="rect">
            <a:avLst/>
          </a:prstGeom>
        </p:spPr>
      </p:pic>
      <p:sp>
        <p:nvSpPr>
          <p:cNvPr id="2" name="תיבת טקסט 1">
            <a:extLst>
              <a:ext uri="{FF2B5EF4-FFF2-40B4-BE49-F238E27FC236}">
                <a16:creationId xmlns:a16="http://schemas.microsoft.com/office/drawing/2014/main" id="{DCF562C3-0326-408B-98A9-5E29394040EA}"/>
              </a:ext>
            </a:extLst>
          </p:cNvPr>
          <p:cNvSpPr txBox="1"/>
          <p:nvPr/>
        </p:nvSpPr>
        <p:spPr>
          <a:xfrm>
            <a:off x="716964" y="1234690"/>
            <a:ext cx="10758072" cy="3416320"/>
          </a:xfrm>
          <a:prstGeom prst="rect">
            <a:avLst/>
          </a:prstGeom>
          <a:noFill/>
        </p:spPr>
        <p:txBody>
          <a:bodyPr wrap="square" rtlCol="0">
            <a:spAutoFit/>
          </a:bodyPr>
          <a:lstStyle/>
          <a:p>
            <a:pPr algn="r" rtl="1"/>
            <a:r>
              <a:rPr lang="he-IL" sz="2400" dirty="0">
                <a:latin typeface="Aharoni" panose="02010803020104030203" pitchFamily="2" charset="-79"/>
                <a:cs typeface="Aharoni" panose="02010803020104030203" pitchFamily="2" charset="-79"/>
              </a:rPr>
              <a:t>אחרית דבר</a:t>
            </a:r>
          </a:p>
          <a:p>
            <a:pPr algn="r" rtl="1"/>
            <a:r>
              <a:rPr lang="he-IL" sz="2400" dirty="0">
                <a:latin typeface="Aharoni" panose="02010803020104030203" pitchFamily="2" charset="-79"/>
                <a:cs typeface="Aharoni" panose="02010803020104030203" pitchFamily="2" charset="-79"/>
              </a:rPr>
              <a:t>למדנו שאלימות כלפי נשים היא תופעה עולמית, ושבידנו להכיר את מאפייניה ולהציל חיים. עם זאת חשוב לזכור שאהבה זוגית היא דבר טבעי ונפלא, ומערכות יחסים זוגיות בריאות- הן מקום משמעותי וטוב מאוד עבורנו. בן או בת הזוג שלנו ראויים לכבוד, לחירות, לאמון ולשיתוף מלא, בדיוק כפי שאנו מתייחסים לחבר/ה הכי טוב/ה שלנו. אהבה היא לא שליטה. לא פיקוח. לא הסתרה. אהבה </a:t>
            </a:r>
            <a:r>
              <a:rPr lang="he-IL" sz="2400" dirty="0" err="1">
                <a:latin typeface="Aharoni" panose="02010803020104030203" pitchFamily="2" charset="-79"/>
                <a:cs typeface="Aharoni" panose="02010803020104030203" pitchFamily="2" charset="-79"/>
              </a:rPr>
              <a:t>אמיתית</a:t>
            </a:r>
            <a:r>
              <a:rPr lang="he-IL" sz="2400" dirty="0">
                <a:latin typeface="Aharoni" panose="02010803020104030203" pitchFamily="2" charset="-79"/>
                <a:cs typeface="Aharoni" panose="02010803020104030203" pitchFamily="2" charset="-79"/>
              </a:rPr>
              <a:t> ובריאה של בת או בן זוג כוללת בתוכה את התשוקה שיהיה לו/לה טוב כאדם עצמאי, גם אם אני לא שם </a:t>
            </a:r>
            <a:r>
              <a:rPr lang="he-IL" sz="2400" dirty="0" err="1">
                <a:latin typeface="Aharoni" panose="02010803020104030203" pitchFamily="2" charset="-79"/>
                <a:cs typeface="Aharoni" panose="02010803020104030203" pitchFamily="2" charset="-79"/>
              </a:rPr>
              <a:t>איתו</a:t>
            </a:r>
            <a:r>
              <a:rPr lang="he-IL" sz="2400" dirty="0">
                <a:latin typeface="Aharoni" panose="02010803020104030203" pitchFamily="2" charset="-79"/>
                <a:cs typeface="Aharoni" panose="02010803020104030203" pitchFamily="2" charset="-79"/>
              </a:rPr>
              <a:t> או </a:t>
            </a:r>
            <a:r>
              <a:rPr lang="he-IL" sz="2400" dirty="0" err="1">
                <a:latin typeface="Aharoni" panose="02010803020104030203" pitchFamily="2" charset="-79"/>
                <a:cs typeface="Aharoni" panose="02010803020104030203" pitchFamily="2" charset="-79"/>
              </a:rPr>
              <a:t>איתה</a:t>
            </a:r>
            <a:r>
              <a:rPr lang="he-IL" sz="2400" dirty="0">
                <a:latin typeface="Aharoni" panose="02010803020104030203" pitchFamily="2" charset="-79"/>
                <a:cs typeface="Aharoni" panose="02010803020104030203" pitchFamily="2" charset="-79"/>
              </a:rPr>
              <a:t>.  </a:t>
            </a:r>
            <a:r>
              <a:rPr lang="he-IL" sz="2400" b="1" dirty="0">
                <a:latin typeface="Aharoni" panose="02010803020104030203" pitchFamily="2" charset="-79"/>
                <a:cs typeface="Aharoni" panose="02010803020104030203" pitchFamily="2" charset="-79"/>
              </a:rPr>
              <a:t>שיח על זוגיות בריאה ועל תמרורי האזהרה הוא שיח המעלה מודעות ויכול להציל חיים. יום אחד נחייה בעולם שבו התופעה של אלימות כלפי נשים ורצח נשים תהיה רק זיכרון היסטורי. </a:t>
            </a:r>
            <a:endParaRPr lang="en-US" sz="2400" dirty="0">
              <a:latin typeface="Aharoni" panose="02010803020104030203" pitchFamily="2" charset="-79"/>
              <a:cs typeface="Aharoni" panose="02010803020104030203" pitchFamily="2" charset="-79"/>
            </a:endParaRPr>
          </a:p>
          <a:p>
            <a:pPr algn="r" rtl="1"/>
            <a:r>
              <a:rPr lang="he-IL" sz="2400" b="1" dirty="0">
                <a:latin typeface="Aharoni" panose="02010803020104030203" pitchFamily="2" charset="-79"/>
                <a:cs typeface="Aharoni" panose="02010803020104030203" pitchFamily="2" charset="-79"/>
              </a:rPr>
              <a:t>יהי זכרה של מיכל סלה מהפכה.</a:t>
            </a:r>
            <a:endParaRPr lang="en-US" sz="2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568157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לבן 12"/>
          <p:cNvSpPr/>
          <p:nvPr/>
        </p:nvSpPr>
        <p:spPr>
          <a:xfrm>
            <a:off x="5733617" y="5962821"/>
            <a:ext cx="4578497" cy="584775"/>
          </a:xfrm>
          <a:prstGeom prst="rect">
            <a:avLst/>
          </a:prstGeom>
        </p:spPr>
        <p:txBody>
          <a:bodyPr wrap="none">
            <a:spAutoFit/>
          </a:bodyPr>
          <a:lstStyle/>
          <a:p>
            <a:r>
              <a:rPr lang="he-IL" sz="1600">
                <a:solidFill>
                  <a:schemeClr val="bg1"/>
                </a:solidFill>
                <a:cs typeface="Michal sela" pitchFamily="50" charset="-79"/>
              </a:rPr>
              <a:t>"אם תקשיבי לעצמך באמת ותלכי בדרכך שלך, תראי שמסע</a:t>
            </a:r>
          </a:p>
          <a:p>
            <a:r>
              <a:rPr lang="he-IL" sz="1600">
                <a:solidFill>
                  <a:schemeClr val="bg1"/>
                </a:solidFill>
                <a:cs typeface="Michal sela" pitchFamily="50" charset="-79"/>
              </a:rPr>
              <a:t>החיי טומן בתוכו אור, צבע וטוב. רק קחי וחייכי" מיכל סלה</a:t>
            </a:r>
            <a:endParaRPr lang="he-IL" sz="1600" dirty="0">
              <a:solidFill>
                <a:schemeClr val="bg1"/>
              </a:solidFill>
              <a:cs typeface="Michal sela" pitchFamily="50" charset="-79"/>
            </a:endParaRPr>
          </a:p>
        </p:txBody>
      </p:sp>
      <p:pic>
        <p:nvPicPr>
          <p:cNvPr id="17" name="תמונה 16" descr="לוגו שקוף של מיכלי.png"/>
          <p:cNvPicPr>
            <a:picLocks noChangeAspect="1"/>
          </p:cNvPicPr>
          <p:nvPr/>
        </p:nvPicPr>
        <p:blipFill>
          <a:blip r:embed="rId2" cstate="print"/>
          <a:stretch>
            <a:fillRect/>
          </a:stretch>
        </p:blipFill>
        <p:spPr>
          <a:xfrm>
            <a:off x="10127310" y="5708017"/>
            <a:ext cx="848355" cy="848355"/>
          </a:xfrm>
          <a:prstGeom prst="rect">
            <a:avLst/>
          </a:prstGeom>
        </p:spPr>
      </p:pic>
      <p:pic>
        <p:nvPicPr>
          <p:cNvPr id="7" name="תמונה 6" descr="פוטר למצגת 1.png"/>
          <p:cNvPicPr>
            <a:picLocks noChangeAspect="1"/>
          </p:cNvPicPr>
          <p:nvPr/>
        </p:nvPicPr>
        <p:blipFill>
          <a:blip r:embed="rId3" cstate="print"/>
          <a:stretch>
            <a:fillRect/>
          </a:stretch>
        </p:blipFill>
        <p:spPr>
          <a:xfrm>
            <a:off x="0" y="5848494"/>
            <a:ext cx="12192000" cy="630937"/>
          </a:xfrm>
          <a:prstGeom prst="rect">
            <a:avLst/>
          </a:prstGeom>
        </p:spPr>
      </p:pic>
      <p:pic>
        <p:nvPicPr>
          <p:cNvPr id="3" name="תמונה 2" descr="תמונה שמכילה טקסט&#10;&#10;התיאור נוצר באופן אוטומטי">
            <a:extLst>
              <a:ext uri="{FF2B5EF4-FFF2-40B4-BE49-F238E27FC236}">
                <a16:creationId xmlns:a16="http://schemas.microsoft.com/office/drawing/2014/main" id="{06ECA369-21B6-44A9-AB90-69C2CB38FA0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828925" y="123825"/>
            <a:ext cx="5629274" cy="5647728"/>
          </a:xfrm>
          <a:prstGeom prst="rect">
            <a:avLst/>
          </a:prstGeom>
        </p:spPr>
      </p:pic>
    </p:spTree>
    <p:extLst>
      <p:ext uri="{BB962C8B-B14F-4D97-AF65-F5344CB8AC3E}">
        <p14:creationId xmlns:p14="http://schemas.microsoft.com/office/powerpoint/2010/main" val="3853163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לבן 12"/>
          <p:cNvSpPr/>
          <p:nvPr/>
        </p:nvSpPr>
        <p:spPr>
          <a:xfrm>
            <a:off x="5733617" y="5962821"/>
            <a:ext cx="4578497" cy="584775"/>
          </a:xfrm>
          <a:prstGeom prst="rect">
            <a:avLst/>
          </a:prstGeom>
        </p:spPr>
        <p:txBody>
          <a:bodyPr wrap="none">
            <a:spAutoFit/>
          </a:bodyPr>
          <a:lstStyle/>
          <a:p>
            <a:r>
              <a:rPr lang="he-IL" sz="1600" dirty="0">
                <a:solidFill>
                  <a:schemeClr val="bg1"/>
                </a:solidFill>
                <a:cs typeface="Michal sela" pitchFamily="50" charset="-79"/>
              </a:rPr>
              <a:t>"אם תקשיבי לעצמך באמת ותלכי בדרכך שלך, תראי שמסע</a:t>
            </a:r>
          </a:p>
          <a:p>
            <a:r>
              <a:rPr lang="he-IL" sz="1600" dirty="0">
                <a:solidFill>
                  <a:schemeClr val="bg1"/>
                </a:solidFill>
                <a:cs typeface="Michal sela" pitchFamily="50" charset="-79"/>
              </a:rPr>
              <a:t>החיי טומן בתוכו אור, צבע וטוב. רק קחי וחייכי" מיכל סלה</a:t>
            </a:r>
          </a:p>
        </p:txBody>
      </p:sp>
      <p:pic>
        <p:nvPicPr>
          <p:cNvPr id="17" name="תמונה 16" descr="לוגו שקוף של מיכלי.png"/>
          <p:cNvPicPr>
            <a:picLocks noChangeAspect="1"/>
          </p:cNvPicPr>
          <p:nvPr/>
        </p:nvPicPr>
        <p:blipFill>
          <a:blip r:embed="rId2" cstate="print"/>
          <a:stretch>
            <a:fillRect/>
          </a:stretch>
        </p:blipFill>
        <p:spPr>
          <a:xfrm>
            <a:off x="10127310" y="5708017"/>
            <a:ext cx="848355" cy="848355"/>
          </a:xfrm>
          <a:prstGeom prst="rect">
            <a:avLst/>
          </a:prstGeom>
        </p:spPr>
      </p:pic>
      <p:pic>
        <p:nvPicPr>
          <p:cNvPr id="7" name="תמונה 6" descr="פוטר למצגת 1.png"/>
          <p:cNvPicPr>
            <a:picLocks noChangeAspect="1"/>
          </p:cNvPicPr>
          <p:nvPr/>
        </p:nvPicPr>
        <p:blipFill>
          <a:blip r:embed="rId3" cstate="print"/>
          <a:stretch>
            <a:fillRect/>
          </a:stretch>
        </p:blipFill>
        <p:spPr>
          <a:xfrm>
            <a:off x="0" y="5848494"/>
            <a:ext cx="12192000" cy="630937"/>
          </a:xfrm>
          <a:prstGeom prst="rect">
            <a:avLst/>
          </a:prstGeom>
        </p:spPr>
      </p:pic>
      <p:sp>
        <p:nvSpPr>
          <p:cNvPr id="2" name="תיבת טקסט 1">
            <a:extLst>
              <a:ext uri="{FF2B5EF4-FFF2-40B4-BE49-F238E27FC236}">
                <a16:creationId xmlns:a16="http://schemas.microsoft.com/office/drawing/2014/main" id="{DCF562C3-0326-408B-98A9-5E29394040EA}"/>
              </a:ext>
            </a:extLst>
          </p:cNvPr>
          <p:cNvSpPr txBox="1"/>
          <p:nvPr/>
        </p:nvSpPr>
        <p:spPr>
          <a:xfrm>
            <a:off x="516836" y="301628"/>
            <a:ext cx="11286266" cy="5786199"/>
          </a:xfrm>
          <a:prstGeom prst="rect">
            <a:avLst/>
          </a:prstGeom>
          <a:noFill/>
        </p:spPr>
        <p:txBody>
          <a:bodyPr wrap="square" rtlCol="0">
            <a:spAutoFit/>
          </a:bodyPr>
          <a:lstStyle/>
          <a:p>
            <a:pPr marL="0" marR="0" algn="r" rtl="1">
              <a:lnSpc>
                <a:spcPct val="150000"/>
              </a:lnSpc>
              <a:spcBef>
                <a:spcPts val="0"/>
              </a:spcBef>
              <a:spcAft>
                <a:spcPts val="0"/>
              </a:spcAft>
            </a:pPr>
            <a:r>
              <a:rPr lang="he-IL" sz="2000" b="1" dirty="0">
                <a:solidFill>
                  <a:schemeClr val="tx2">
                    <a:lumMod val="50000"/>
                  </a:schemeClr>
                </a:solidFill>
                <a:effectLst/>
                <a:latin typeface="Aharoni" panose="02010803020104030203" pitchFamily="2" charset="-79"/>
                <a:ea typeface="Calibri" panose="020F0502020204030204" pitchFamily="34" charset="0"/>
                <a:cs typeface="Aharoni" panose="02010803020104030203" pitchFamily="2" charset="-79"/>
              </a:rPr>
              <a:t>רשימת מקורות</a:t>
            </a:r>
          </a:p>
          <a:p>
            <a:pPr marL="342900" marR="0" indent="-342900" algn="r" rtl="1">
              <a:spcBef>
                <a:spcPts val="0"/>
              </a:spcBef>
              <a:spcAft>
                <a:spcPts val="0"/>
              </a:spcAft>
              <a:buFont typeface="Arial" panose="020B0604020202020204" pitchFamily="34" charset="0"/>
              <a:buChar char="•"/>
            </a:pPr>
            <a:r>
              <a:rPr lang="he-IL" sz="2000" dirty="0">
                <a:effectLst/>
                <a:latin typeface="Aharoni" panose="02010803020104030203" pitchFamily="2" charset="-79"/>
                <a:ea typeface="Calibri" panose="020F0502020204030204" pitchFamily="34" charset="0"/>
                <a:cs typeface="Aharoni" panose="02010803020104030203" pitchFamily="2" charset="-79"/>
              </a:rPr>
              <a:t>מסמך: </a:t>
            </a:r>
            <a:r>
              <a:rPr lang="he-IL" sz="2000" dirty="0">
                <a:solidFill>
                  <a:srgbClr val="202122"/>
                </a:solidFill>
                <a:effectLst/>
                <a:latin typeface="Aharoni" panose="02010803020104030203" pitchFamily="2" charset="-79"/>
                <a:ea typeface="Calibri" panose="020F0502020204030204" pitchFamily="34" charset="0"/>
                <a:cs typeface="Aharoni" panose="02010803020104030203" pitchFamily="2" charset="-79"/>
              </a:rPr>
              <a:t>הכרזת אספת האומות המאוחדות על יום המאבק הבינלאומי באלימות נגד נשים</a:t>
            </a:r>
            <a:r>
              <a:rPr lang="en-US" sz="2000" dirty="0">
                <a:solidFill>
                  <a:srgbClr val="202122"/>
                </a:solidFill>
                <a:effectLst/>
                <a:latin typeface="Aharoni" panose="02010803020104030203" pitchFamily="2" charset="-79"/>
                <a:ea typeface="Calibri" panose="020F0502020204030204" pitchFamily="34" charset="0"/>
                <a:cs typeface="Aharoni" panose="02010803020104030203" pitchFamily="2" charset="-79"/>
              </a:rPr>
              <a:t> </a:t>
            </a:r>
            <a:r>
              <a:rPr lang="en-US" sz="2000" u="sng" dirty="0">
                <a:solidFill>
                  <a:srgbClr val="663366"/>
                </a:solidFill>
                <a:effectLst/>
                <a:latin typeface="Aharoni" panose="02010803020104030203" pitchFamily="2" charset="-79"/>
                <a:ea typeface="Calibri" panose="020F0502020204030204" pitchFamily="34" charset="0"/>
                <a:cs typeface="Aharoni" panose="02010803020104030203" pitchFamily="2" charset="-79"/>
                <a:hlinkClick r:id="rId4"/>
              </a:rPr>
              <a:t>http://www.un.org/womenwatch/daw/news/vawd.html</a:t>
            </a:r>
            <a:r>
              <a:rPr lang="en-US" sz="2000" dirty="0">
                <a:solidFill>
                  <a:srgbClr val="202122"/>
                </a:solidFill>
                <a:effectLst/>
                <a:latin typeface="Aharoni" panose="02010803020104030203" pitchFamily="2" charset="-79"/>
                <a:ea typeface="Calibri" panose="020F0502020204030204" pitchFamily="34" charset="0"/>
                <a:cs typeface="Aharoni" panose="02010803020104030203" pitchFamily="2" charset="-79"/>
              </a:rPr>
              <a:t>, </a:t>
            </a:r>
            <a:r>
              <a:rPr lang="he-IL" sz="2000" dirty="0">
                <a:solidFill>
                  <a:srgbClr val="202122"/>
                </a:solidFill>
                <a:effectLst/>
                <a:latin typeface="Aharoni" panose="02010803020104030203" pitchFamily="2" charset="-79"/>
                <a:ea typeface="Calibri" panose="020F0502020204030204" pitchFamily="34" charset="0"/>
                <a:cs typeface="Aharoni" panose="02010803020104030203" pitchFamily="2" charset="-79"/>
              </a:rPr>
              <a:t>ב־25 בנובמבר 2015</a:t>
            </a:r>
            <a:r>
              <a:rPr lang="en-US" sz="2000" dirty="0">
                <a:solidFill>
                  <a:srgbClr val="202122"/>
                </a:solidFill>
                <a:effectLst/>
                <a:latin typeface="Aharoni" panose="02010803020104030203" pitchFamily="2" charset="-79"/>
                <a:ea typeface="Calibri" panose="020F0502020204030204" pitchFamily="34" charset="0"/>
                <a:cs typeface="Aharoni" panose="02010803020104030203" pitchFamily="2" charset="-79"/>
              </a:rPr>
              <a:t>.</a:t>
            </a:r>
            <a:endParaRPr lang="en-US" sz="3200" dirty="0">
              <a:effectLst/>
              <a:latin typeface="Aharoni" panose="02010803020104030203" pitchFamily="2" charset="-79"/>
              <a:ea typeface="Calibri" panose="020F0502020204030204" pitchFamily="34" charset="0"/>
              <a:cs typeface="Aharoni" panose="02010803020104030203" pitchFamily="2" charset="-79"/>
            </a:endParaRPr>
          </a:p>
          <a:p>
            <a:pPr marL="342900" marR="0" indent="-342900" algn="r" rtl="1">
              <a:spcBef>
                <a:spcPts val="0"/>
              </a:spcBef>
              <a:spcAft>
                <a:spcPts val="0"/>
              </a:spcAft>
              <a:buFont typeface="Arial" panose="020B0604020202020204" pitchFamily="34" charset="0"/>
              <a:buChar char="•"/>
            </a:pPr>
            <a:r>
              <a:rPr lang="he-IL" sz="2000" dirty="0">
                <a:effectLst/>
                <a:latin typeface="Aharoni" panose="02010803020104030203" pitchFamily="2" charset="-79"/>
                <a:ea typeface="Calibri" panose="020F0502020204030204" pitchFamily="34" charset="0"/>
                <a:cs typeface="Aharoni" panose="02010803020104030203" pitchFamily="2" charset="-79"/>
              </a:rPr>
              <a:t>התמונה של האחיות </a:t>
            </a:r>
            <a:r>
              <a:rPr lang="he-IL" sz="2000" dirty="0" err="1">
                <a:effectLst/>
                <a:latin typeface="Aharoni" panose="02010803020104030203" pitchFamily="2" charset="-79"/>
                <a:ea typeface="Calibri" panose="020F0502020204030204" pitchFamily="34" charset="0"/>
                <a:cs typeface="Aharoni" panose="02010803020104030203" pitchFamily="2" charset="-79"/>
              </a:rPr>
              <a:t>מיראבל</a:t>
            </a:r>
            <a:r>
              <a:rPr lang="he-IL" sz="2000" dirty="0">
                <a:effectLst/>
                <a:latin typeface="Aharoni" panose="02010803020104030203" pitchFamily="2" charset="-79"/>
                <a:ea typeface="Calibri" panose="020F0502020204030204" pitchFamily="34" charset="0"/>
                <a:cs typeface="Aharoni" panose="02010803020104030203" pitchFamily="2" charset="-79"/>
              </a:rPr>
              <a:t>: ויקי מדיה.</a:t>
            </a:r>
            <a:endParaRPr lang="en-US" sz="3200" dirty="0">
              <a:effectLst/>
              <a:latin typeface="Aharoni" panose="02010803020104030203" pitchFamily="2" charset="-79"/>
              <a:ea typeface="Calibri" panose="020F0502020204030204" pitchFamily="34" charset="0"/>
              <a:cs typeface="Aharoni" panose="02010803020104030203" pitchFamily="2" charset="-79"/>
            </a:endParaRPr>
          </a:p>
          <a:p>
            <a:pPr marL="342900" marR="0" indent="-342900" algn="r" rtl="1">
              <a:spcBef>
                <a:spcPts val="0"/>
              </a:spcBef>
              <a:spcAft>
                <a:spcPts val="0"/>
              </a:spcAft>
              <a:buFont typeface="Arial" panose="020B0604020202020204" pitchFamily="34" charset="0"/>
              <a:buChar char="•"/>
            </a:pPr>
            <a:r>
              <a:rPr lang="he-IL" sz="2000" dirty="0">
                <a:effectLst/>
                <a:latin typeface="Aharoni" panose="02010803020104030203" pitchFamily="2" charset="-79"/>
                <a:ea typeface="Calibri" panose="020F0502020204030204" pitchFamily="34" charset="0"/>
                <a:cs typeface="Aharoni" panose="02010803020104030203" pitchFamily="2" charset="-79"/>
              </a:rPr>
              <a:t>מסמך: </a:t>
            </a:r>
            <a:r>
              <a:rPr lang="en-US" sz="2000" dirty="0">
                <a:effectLst/>
                <a:latin typeface="Aharoni" panose="02010803020104030203" pitchFamily="2" charset="-79"/>
                <a:ea typeface="Calibri" panose="020F0502020204030204" pitchFamily="34" charset="0"/>
                <a:cs typeface="Aharoni" panose="02010803020104030203" pitchFamily="2" charset="-79"/>
              </a:rPr>
              <a:t>Orange the World: Fund, Respond, Prevent, Collect! United Nations Secretary-General’s Campaign </a:t>
            </a:r>
            <a:r>
              <a:rPr lang="en-US" sz="2000" dirty="0" err="1">
                <a:effectLst/>
                <a:latin typeface="Aharoni" panose="02010803020104030203" pitchFamily="2" charset="-79"/>
                <a:ea typeface="Calibri" panose="020F0502020204030204" pitchFamily="34" charset="0"/>
                <a:cs typeface="Aharoni" panose="02010803020104030203" pitchFamily="2" charset="-79"/>
              </a:rPr>
              <a:t>UNiTE</a:t>
            </a:r>
            <a:r>
              <a:rPr lang="en-US" sz="2000" dirty="0">
                <a:effectLst/>
                <a:latin typeface="Aharoni" panose="02010803020104030203" pitchFamily="2" charset="-79"/>
                <a:ea typeface="Calibri" panose="020F0502020204030204" pitchFamily="34" charset="0"/>
                <a:cs typeface="Aharoni" panose="02010803020104030203" pitchFamily="2" charset="-79"/>
              </a:rPr>
              <a:t> by 2030 to End Violence against Women, UN, 2020</a:t>
            </a:r>
            <a:br>
              <a:rPr lang="he-IL" sz="2000" dirty="0">
                <a:effectLst/>
                <a:latin typeface="Aharoni" panose="02010803020104030203" pitchFamily="2" charset="-79"/>
                <a:ea typeface="Calibri" panose="020F0502020204030204" pitchFamily="34" charset="0"/>
                <a:cs typeface="Aharoni" panose="02010803020104030203" pitchFamily="2" charset="-79"/>
              </a:rPr>
            </a:br>
            <a:r>
              <a:rPr lang="en-US" sz="2000" u="sng" dirty="0">
                <a:solidFill>
                  <a:srgbClr val="0563C1"/>
                </a:solidFill>
                <a:effectLst/>
                <a:latin typeface="Aharoni" panose="02010803020104030203" pitchFamily="2" charset="-79"/>
                <a:ea typeface="Calibri" panose="020F0502020204030204" pitchFamily="34" charset="0"/>
                <a:cs typeface="Aharoni" panose="02010803020104030203" pitchFamily="2" charset="-79"/>
                <a:hlinkClick r:id="rId5"/>
              </a:rPr>
              <a:t>https://www.unwomen.org/-/media/headquarters/attachments/sections/what%20we%20do/evaw/unite%20campaign_2020_concept%20note_final.pdf?la=en&amp;vs=5951</a:t>
            </a:r>
            <a:endParaRPr lang="he-IL" sz="2000" u="sng" dirty="0">
              <a:solidFill>
                <a:srgbClr val="0563C1"/>
              </a:solidFill>
              <a:effectLst/>
              <a:latin typeface="Aharoni" panose="02010803020104030203" pitchFamily="2" charset="-79"/>
              <a:ea typeface="Calibri" panose="020F0502020204030204" pitchFamily="34" charset="0"/>
              <a:cs typeface="Aharoni" panose="02010803020104030203" pitchFamily="2" charset="-79"/>
            </a:endParaRPr>
          </a:p>
          <a:p>
            <a:pPr marL="342900" marR="0" indent="-342900" algn="r" rtl="1">
              <a:spcBef>
                <a:spcPts val="0"/>
              </a:spcBef>
              <a:spcAft>
                <a:spcPts val="0"/>
              </a:spcAft>
              <a:buFont typeface="Arial" panose="020B0604020202020204" pitchFamily="34" charset="0"/>
              <a:buChar char="•"/>
            </a:pPr>
            <a:r>
              <a:rPr lang="he-IL" sz="2000" dirty="0" err="1">
                <a:latin typeface="Aharoni" panose="02010803020104030203" pitchFamily="2" charset="-79"/>
                <a:cs typeface="Aharoni" panose="02010803020104030203" pitchFamily="2" charset="-79"/>
              </a:rPr>
              <a:t>קובן</a:t>
            </a:r>
            <a:r>
              <a:rPr lang="he-IL" sz="2000" dirty="0">
                <a:latin typeface="Aharoni" panose="02010803020104030203" pitchFamily="2" charset="-79"/>
                <a:cs typeface="Aharoni" panose="02010803020104030203" pitchFamily="2" charset="-79"/>
              </a:rPr>
              <a:t> רוני, "שלושה בעקות אחת", מערכת עובדה, קשת, מאי 2020</a:t>
            </a:r>
          </a:p>
          <a:p>
            <a:pPr marL="342900" marR="0" indent="-342900" algn="r" rtl="1">
              <a:spcBef>
                <a:spcPts val="0"/>
              </a:spcBef>
              <a:spcAft>
                <a:spcPts val="0"/>
              </a:spcAft>
              <a:buFont typeface="Arial" panose="020B0604020202020204" pitchFamily="34" charset="0"/>
              <a:buChar char="•"/>
            </a:pPr>
            <a:r>
              <a:rPr lang="he-IL" sz="2000" dirty="0">
                <a:latin typeface="Aharoni" panose="02010803020104030203" pitchFamily="2" charset="-79"/>
                <a:cs typeface="Aharoni" panose="02010803020104030203" pitchFamily="2" charset="-79"/>
              </a:rPr>
              <a:t>חמשת תמרורי האזהרה- כתיבה: לילי בן עמי, ייעוץ: רונית לב ארי, </a:t>
            </a:r>
            <a:r>
              <a:rPr lang="he-IL" sz="2000" dirty="0" err="1">
                <a:latin typeface="Aharoni" panose="02010803020104030203" pitchFamily="2" charset="-79"/>
                <a:cs typeface="Aharoni" panose="02010803020104030203" pitchFamily="2" charset="-79"/>
              </a:rPr>
              <a:t>צילית</a:t>
            </a:r>
            <a:r>
              <a:rPr lang="he-IL" sz="2000" dirty="0">
                <a:latin typeface="Aharoni" panose="02010803020104030203" pitchFamily="2" charset="-79"/>
                <a:cs typeface="Aharoni" panose="02010803020104030203" pitchFamily="2" charset="-79"/>
              </a:rPr>
              <a:t> </a:t>
            </a:r>
            <a:r>
              <a:rPr lang="he-IL" sz="2000" dirty="0" err="1">
                <a:latin typeface="Aharoni" panose="02010803020104030203" pitchFamily="2" charset="-79"/>
                <a:cs typeface="Aharoni" panose="02010803020104030203" pitchFamily="2" charset="-79"/>
              </a:rPr>
              <a:t>יעקובסון</a:t>
            </a:r>
            <a:r>
              <a:rPr lang="he-IL" sz="2000" dirty="0">
                <a:latin typeface="Aharoni" panose="02010803020104030203" pitchFamily="2" charset="-79"/>
                <a:cs typeface="Aharoni" panose="02010803020104030203" pitchFamily="2" charset="-79"/>
              </a:rPr>
              <a:t>, ד"ר אורנה אברמסון, ד"ר טל ארזי, </a:t>
            </a:r>
            <a:r>
              <a:rPr lang="he-IL" sz="2000" dirty="0" err="1">
                <a:latin typeface="Aharoni" panose="02010803020104030203" pitchFamily="2" charset="-79"/>
                <a:cs typeface="Aharoni" panose="02010803020104030203" pitchFamily="2" charset="-79"/>
              </a:rPr>
              <a:t>סאיד</a:t>
            </a:r>
            <a:r>
              <a:rPr lang="he-IL" sz="2000" dirty="0">
                <a:latin typeface="Aharoni" panose="02010803020104030203" pitchFamily="2" charset="-79"/>
                <a:cs typeface="Aharoni" panose="02010803020104030203" pitchFamily="2" charset="-79"/>
              </a:rPr>
              <a:t> תלי.</a:t>
            </a:r>
          </a:p>
          <a:p>
            <a:pPr marL="342900" indent="-342900" algn="r" rtl="1">
              <a:buFont typeface="Arial" panose="020B0604020202020204" pitchFamily="34" charset="0"/>
              <a:buChar char="•"/>
            </a:pPr>
            <a:r>
              <a:rPr lang="he-IL" sz="2000" dirty="0">
                <a:latin typeface="Aharoni" panose="02010803020104030203" pitchFamily="2" charset="-79"/>
                <a:cs typeface="Aharoni" panose="02010803020104030203" pitchFamily="2" charset="-79"/>
              </a:rPr>
              <a:t>נשים נרצחות בוואקום שהותירה המדינה/חן ארצי </a:t>
            </a:r>
            <a:r>
              <a:rPr lang="he-IL" sz="2000" dirty="0" err="1">
                <a:latin typeface="Aharoni" panose="02010803020104030203" pitchFamily="2" charset="-79"/>
                <a:cs typeface="Aharoni" panose="02010803020104030203" pitchFamily="2" charset="-79"/>
              </a:rPr>
              <a:t>סרור</a:t>
            </a:r>
            <a:r>
              <a:rPr lang="he-IL" sz="2000" dirty="0">
                <a:latin typeface="Aharoni" panose="02010803020104030203" pitchFamily="2" charset="-79"/>
                <a:cs typeface="Aharoni" panose="02010803020104030203" pitchFamily="2" charset="-79"/>
              </a:rPr>
              <a:t>, ידיעות אחרונות, 6.11.2019</a:t>
            </a:r>
          </a:p>
          <a:p>
            <a:pPr algn="r" rtl="1"/>
            <a:endParaRPr lang="he-IL" sz="2000" dirty="0">
              <a:latin typeface="Aharoni" panose="02010803020104030203" pitchFamily="2" charset="-79"/>
              <a:cs typeface="Aharoni" panose="02010803020104030203" pitchFamily="2" charset="-79"/>
            </a:endParaRPr>
          </a:p>
          <a:p>
            <a:pPr algn="r" rtl="1"/>
            <a:endParaRPr lang="he-IL" sz="2000" dirty="0">
              <a:latin typeface="Aharoni" panose="02010803020104030203" pitchFamily="2" charset="-79"/>
              <a:cs typeface="Aharoni" panose="02010803020104030203" pitchFamily="2" charset="-79"/>
            </a:endParaRPr>
          </a:p>
          <a:p>
            <a:pPr algn="r" rtl="1"/>
            <a:r>
              <a:rPr lang="he-IL" sz="2000" dirty="0">
                <a:latin typeface="Aharoni" panose="02010803020104030203" pitchFamily="2" charset="-79"/>
                <a:cs typeface="Aharoni" panose="02010803020104030203" pitchFamily="2" charset="-79"/>
              </a:rPr>
              <a:t>עריכת המצגת: שקד אלפסי, נעה חיון, אמיר יעקובי, ירדן </a:t>
            </a:r>
            <a:r>
              <a:rPr lang="he-IL" sz="2000" dirty="0" err="1">
                <a:latin typeface="Aharoni" panose="02010803020104030203" pitchFamily="2" charset="-79"/>
                <a:cs typeface="Aharoni" panose="02010803020104030203" pitchFamily="2" charset="-79"/>
              </a:rPr>
              <a:t>פריימן</a:t>
            </a:r>
            <a:r>
              <a:rPr lang="he-IL" sz="2000" dirty="0">
                <a:latin typeface="Aharoni" panose="02010803020104030203" pitchFamily="2" charset="-79"/>
                <a:cs typeface="Aharoni" panose="02010803020104030203" pitchFamily="2" charset="-79"/>
              </a:rPr>
              <a:t> (צוות חינוך, פורום מיכל סלה, 2020)</a:t>
            </a:r>
            <a:endParaRPr lang="en-US" sz="2000" dirty="0">
              <a:latin typeface="Aharoni" panose="02010803020104030203" pitchFamily="2" charset="-79"/>
              <a:cs typeface="Aharoni" panose="02010803020104030203" pitchFamily="2" charset="-79"/>
            </a:endParaRPr>
          </a:p>
          <a:p>
            <a:pPr marL="342900" marR="0" indent="-342900" algn="r" rtl="1">
              <a:spcBef>
                <a:spcPts val="0"/>
              </a:spcBef>
              <a:spcAft>
                <a:spcPts val="0"/>
              </a:spcAft>
              <a:buFont typeface="Arial" panose="020B0604020202020204" pitchFamily="34" charset="0"/>
              <a:buChar char="•"/>
            </a:pPr>
            <a:endParaRPr lang="en-US" sz="2000" dirty="0">
              <a:latin typeface="Aharoni" panose="02010803020104030203" pitchFamily="2" charset="-79"/>
              <a:cs typeface="Aharoni" panose="02010803020104030203" pitchFamily="2" charset="-79"/>
            </a:endParaRPr>
          </a:p>
          <a:p>
            <a:pPr marL="342900" marR="0" indent="-342900" algn="r" rtl="1">
              <a:spcBef>
                <a:spcPts val="0"/>
              </a:spcBef>
              <a:spcAft>
                <a:spcPts val="0"/>
              </a:spcAft>
              <a:buFont typeface="Arial" panose="020B0604020202020204" pitchFamily="34" charset="0"/>
              <a:buChar char="•"/>
            </a:pPr>
            <a:endParaRPr lang="en-US" sz="2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501494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לבן 12"/>
          <p:cNvSpPr/>
          <p:nvPr/>
        </p:nvSpPr>
        <p:spPr>
          <a:xfrm>
            <a:off x="5733617" y="5962821"/>
            <a:ext cx="4578497" cy="584775"/>
          </a:xfrm>
          <a:prstGeom prst="rect">
            <a:avLst/>
          </a:prstGeom>
        </p:spPr>
        <p:txBody>
          <a:bodyPr wrap="none">
            <a:spAutoFit/>
          </a:bodyPr>
          <a:lstStyle/>
          <a:p>
            <a:r>
              <a:rPr lang="he-IL" sz="1600" dirty="0">
                <a:solidFill>
                  <a:schemeClr val="bg1"/>
                </a:solidFill>
                <a:cs typeface="Michal sela" pitchFamily="50" charset="-79"/>
              </a:rPr>
              <a:t>"אם תקשיבי לעצמך באמת ותלכי בדרכך שלך, תראי שמסע</a:t>
            </a:r>
          </a:p>
          <a:p>
            <a:r>
              <a:rPr lang="he-IL" sz="1600" dirty="0">
                <a:solidFill>
                  <a:schemeClr val="bg1"/>
                </a:solidFill>
                <a:cs typeface="Michal sela" pitchFamily="50" charset="-79"/>
              </a:rPr>
              <a:t>החיי טומן בתוכו אור, צבע וטוב. רק קחי וחייכי" מיכל סלה</a:t>
            </a:r>
          </a:p>
        </p:txBody>
      </p:sp>
      <p:pic>
        <p:nvPicPr>
          <p:cNvPr id="17" name="תמונה 16" descr="לוגו שקוף של מיכלי.png"/>
          <p:cNvPicPr>
            <a:picLocks noChangeAspect="1"/>
          </p:cNvPicPr>
          <p:nvPr/>
        </p:nvPicPr>
        <p:blipFill>
          <a:blip r:embed="rId2" cstate="print"/>
          <a:stretch>
            <a:fillRect/>
          </a:stretch>
        </p:blipFill>
        <p:spPr>
          <a:xfrm>
            <a:off x="10127310" y="5708017"/>
            <a:ext cx="848355" cy="848355"/>
          </a:xfrm>
          <a:prstGeom prst="rect">
            <a:avLst/>
          </a:prstGeom>
        </p:spPr>
      </p:pic>
      <p:pic>
        <p:nvPicPr>
          <p:cNvPr id="7" name="תמונה 6" descr="פוטר למצגת 1.png"/>
          <p:cNvPicPr>
            <a:picLocks noChangeAspect="1"/>
          </p:cNvPicPr>
          <p:nvPr/>
        </p:nvPicPr>
        <p:blipFill>
          <a:blip r:embed="rId3" cstate="print"/>
          <a:stretch>
            <a:fillRect/>
          </a:stretch>
        </p:blipFill>
        <p:spPr>
          <a:xfrm>
            <a:off x="0" y="5848494"/>
            <a:ext cx="12192000" cy="630937"/>
          </a:xfrm>
          <a:prstGeom prst="rect">
            <a:avLst/>
          </a:prstGeom>
        </p:spPr>
      </p:pic>
      <p:sp>
        <p:nvSpPr>
          <p:cNvPr id="3" name="תיבת טקסט 2">
            <a:extLst>
              <a:ext uri="{FF2B5EF4-FFF2-40B4-BE49-F238E27FC236}">
                <a16:creationId xmlns:a16="http://schemas.microsoft.com/office/drawing/2014/main" id="{CB4C0FB4-A480-45F0-A806-0E189A89B33A}"/>
              </a:ext>
            </a:extLst>
          </p:cNvPr>
          <p:cNvSpPr txBox="1"/>
          <p:nvPr/>
        </p:nvSpPr>
        <p:spPr>
          <a:xfrm>
            <a:off x="3564294" y="301504"/>
            <a:ext cx="8300987" cy="3754874"/>
          </a:xfrm>
          <a:prstGeom prst="rect">
            <a:avLst/>
          </a:prstGeom>
          <a:noFill/>
        </p:spPr>
        <p:txBody>
          <a:bodyPr wrap="square" rtlCol="0">
            <a:spAutoFit/>
          </a:bodyPr>
          <a:lstStyle/>
          <a:p>
            <a:pPr marL="0" marR="0" algn="r" rtl="1">
              <a:lnSpc>
                <a:spcPct val="150000"/>
              </a:lnSpc>
              <a:spcBef>
                <a:spcPts val="0"/>
              </a:spcBef>
              <a:spcAft>
                <a:spcPts val="0"/>
              </a:spcAft>
            </a:pPr>
            <a:r>
              <a:rPr lang="he-IL" sz="2800" b="1" dirty="0">
                <a:solidFill>
                  <a:schemeClr val="accent1">
                    <a:lumMod val="50000"/>
                  </a:schemeClr>
                </a:solidFill>
                <a:latin typeface="Aharoni" panose="02010803020104030203" pitchFamily="2" charset="-79"/>
                <a:cs typeface="Aharoni" panose="02010803020104030203" pitchFamily="2" charset="-79"/>
              </a:rPr>
              <a:t>תופעת האלימות כלפי נשים ונגיף הקורונה: סיר לחץ בבתים</a:t>
            </a:r>
          </a:p>
          <a:p>
            <a:pPr algn="r" rtl="1"/>
            <a:r>
              <a:rPr lang="he-IL" sz="2800" dirty="0">
                <a:latin typeface="Aharoni" panose="02010803020104030203" pitchFamily="2" charset="-79"/>
                <a:cs typeface="Aharoni" panose="02010803020104030203" pitchFamily="2" charset="-79"/>
              </a:rPr>
              <a:t>בשנת 2020, בעקבות מגפת נגיף הקורונה הוכרז באו"ם על </a:t>
            </a:r>
            <a:r>
              <a:rPr lang="he-IL" sz="2800" u="sng" dirty="0">
                <a:latin typeface="Aharoni" panose="02010803020104030203" pitchFamily="2" charset="-79"/>
                <a:cs typeface="Aharoni" panose="02010803020104030203" pitchFamily="2" charset="-79"/>
                <a:hlinkClick r:id="rId4"/>
              </a:rPr>
              <a:t>הארכת אירועי היום הבינלאומי ל 16 יום</a:t>
            </a:r>
            <a:r>
              <a:rPr lang="he-IL" sz="2800" dirty="0">
                <a:latin typeface="Aharoni" panose="02010803020104030203" pitchFamily="2" charset="-79"/>
                <a:cs typeface="Aharoni" panose="02010803020104030203" pitchFamily="2" charset="-79"/>
              </a:rPr>
              <a:t>, עד יום זכויות האדם ב 10 לדצמבר.  מזכ"ל האו"ם, אנטוניו </a:t>
            </a:r>
            <a:r>
              <a:rPr lang="he-IL" sz="2800" dirty="0" err="1">
                <a:latin typeface="Aharoni" panose="02010803020104030203" pitchFamily="2" charset="-79"/>
                <a:cs typeface="Aharoni" panose="02010803020104030203" pitchFamily="2" charset="-79"/>
              </a:rPr>
              <a:t>גוואטרס</a:t>
            </a:r>
            <a:r>
              <a:rPr lang="he-IL" sz="2800" dirty="0">
                <a:latin typeface="Aharoni" panose="02010803020104030203" pitchFamily="2" charset="-79"/>
                <a:cs typeface="Aharoni" panose="02010803020104030203" pitchFamily="2" charset="-79"/>
              </a:rPr>
              <a:t>, פנה לציבור ולממשלות ב6.4.20, בקריאה לפעול למען ביטחונן של נשים בביתן.  לדבריו "חל זינוק מחריד במספר תקריות האלימות במשפחה ברחבי העולם. עבור נשים ונערות רבות, האיום הגדול ביותר הוא זה המסתתר בבתים בהם הן אמורות להיות בטוחות". </a:t>
            </a:r>
            <a:endParaRPr lang="en-US" sz="2800" dirty="0">
              <a:latin typeface="Aharoni" panose="02010803020104030203" pitchFamily="2" charset="-79"/>
              <a:cs typeface="Aharoni" panose="02010803020104030203" pitchFamily="2" charset="-79"/>
            </a:endParaRPr>
          </a:p>
        </p:txBody>
      </p:sp>
      <p:pic>
        <p:nvPicPr>
          <p:cNvPr id="1026" name="Picture 2" descr="UN Secretary-General’s UNiTE by 2030 to End Violence against Women campaign">
            <a:extLst>
              <a:ext uri="{FF2B5EF4-FFF2-40B4-BE49-F238E27FC236}">
                <a16:creationId xmlns:a16="http://schemas.microsoft.com/office/drawing/2014/main" id="{6923D09E-BF42-416B-B716-1E58723C31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720" y="3526529"/>
            <a:ext cx="3078954" cy="1721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233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לבן 12"/>
          <p:cNvSpPr/>
          <p:nvPr/>
        </p:nvSpPr>
        <p:spPr>
          <a:xfrm>
            <a:off x="5733617" y="5962821"/>
            <a:ext cx="4578497" cy="584775"/>
          </a:xfrm>
          <a:prstGeom prst="rect">
            <a:avLst/>
          </a:prstGeom>
        </p:spPr>
        <p:txBody>
          <a:bodyPr wrap="none">
            <a:spAutoFit/>
          </a:bodyPr>
          <a:lstStyle/>
          <a:p>
            <a:r>
              <a:rPr lang="he-IL" sz="1600" dirty="0">
                <a:solidFill>
                  <a:schemeClr val="bg1"/>
                </a:solidFill>
                <a:cs typeface="Michal sela" pitchFamily="50" charset="-79"/>
              </a:rPr>
              <a:t>"אם תקשיבי לעצמך באמת ותלכי בדרכך שלך, תראי שמסע</a:t>
            </a:r>
          </a:p>
          <a:p>
            <a:r>
              <a:rPr lang="he-IL" sz="1600" dirty="0">
                <a:solidFill>
                  <a:schemeClr val="bg1"/>
                </a:solidFill>
                <a:cs typeface="Michal sela" pitchFamily="50" charset="-79"/>
              </a:rPr>
              <a:t>החיי טומן בתוכו אור, צבע וטוב. רק קחי וחייכי" מיכל סלה</a:t>
            </a:r>
          </a:p>
        </p:txBody>
      </p:sp>
      <p:pic>
        <p:nvPicPr>
          <p:cNvPr id="17" name="תמונה 16" descr="לוגו שקוף של מיכלי.png"/>
          <p:cNvPicPr>
            <a:picLocks noChangeAspect="1"/>
          </p:cNvPicPr>
          <p:nvPr/>
        </p:nvPicPr>
        <p:blipFill>
          <a:blip r:embed="rId2" cstate="print"/>
          <a:stretch>
            <a:fillRect/>
          </a:stretch>
        </p:blipFill>
        <p:spPr>
          <a:xfrm>
            <a:off x="10127310" y="5708017"/>
            <a:ext cx="848355" cy="848355"/>
          </a:xfrm>
          <a:prstGeom prst="rect">
            <a:avLst/>
          </a:prstGeom>
        </p:spPr>
      </p:pic>
      <p:pic>
        <p:nvPicPr>
          <p:cNvPr id="7" name="תמונה 6" descr="פוטר למצגת 1.png"/>
          <p:cNvPicPr>
            <a:picLocks noChangeAspect="1"/>
          </p:cNvPicPr>
          <p:nvPr/>
        </p:nvPicPr>
        <p:blipFill>
          <a:blip r:embed="rId3" cstate="print"/>
          <a:stretch>
            <a:fillRect/>
          </a:stretch>
        </p:blipFill>
        <p:spPr>
          <a:xfrm>
            <a:off x="0" y="5848494"/>
            <a:ext cx="12192000" cy="630937"/>
          </a:xfrm>
          <a:prstGeom prst="rect">
            <a:avLst/>
          </a:prstGeom>
        </p:spPr>
      </p:pic>
      <p:sp>
        <p:nvSpPr>
          <p:cNvPr id="3" name="תיבת טקסט 2">
            <a:extLst>
              <a:ext uri="{FF2B5EF4-FFF2-40B4-BE49-F238E27FC236}">
                <a16:creationId xmlns:a16="http://schemas.microsoft.com/office/drawing/2014/main" id="{CB4C0FB4-A480-45F0-A806-0E189A89B33A}"/>
              </a:ext>
            </a:extLst>
          </p:cNvPr>
          <p:cNvSpPr txBox="1"/>
          <p:nvPr/>
        </p:nvSpPr>
        <p:spPr>
          <a:xfrm>
            <a:off x="1430215" y="301628"/>
            <a:ext cx="10254014" cy="3270126"/>
          </a:xfrm>
          <a:prstGeom prst="rect">
            <a:avLst/>
          </a:prstGeom>
          <a:noFill/>
        </p:spPr>
        <p:txBody>
          <a:bodyPr wrap="square" rtlCol="0">
            <a:spAutoFit/>
          </a:bodyPr>
          <a:lstStyle/>
          <a:p>
            <a:pPr algn="r" rtl="1">
              <a:lnSpc>
                <a:spcPct val="150000"/>
              </a:lnSpc>
            </a:pPr>
            <a:r>
              <a:rPr lang="he-IL" sz="2800" dirty="0">
                <a:latin typeface="Aharoni" panose="02010803020104030203" pitchFamily="2" charset="-79"/>
                <a:cs typeface="Aharoni" panose="02010803020104030203" pitchFamily="2" charset="-79"/>
              </a:rPr>
              <a:t>התפרצות נגיף הקורונה הביא את מדינות העולם להכריז על תקופות של סגר בבתים ולהטיל מגבלות חריפות על חופש התנועה במרחב הציבורי. כתוצאה מכך, עסקים רבים נסגרו, </a:t>
            </a:r>
            <a:r>
              <a:rPr lang="he-IL" sz="2800" dirty="0" err="1">
                <a:latin typeface="Aharoni" panose="02010803020104030203" pitchFamily="2" charset="-79"/>
                <a:cs typeface="Aharoni" panose="02010803020104030203" pitchFamily="2" charset="-79"/>
              </a:rPr>
              <a:t>מליוני</a:t>
            </a:r>
            <a:r>
              <a:rPr lang="he-IL" sz="2800" dirty="0">
                <a:latin typeface="Aharoni" panose="02010803020104030203" pitchFamily="2" charset="-79"/>
                <a:cs typeface="Aharoni" panose="02010803020104030203" pitchFamily="2" charset="-79"/>
              </a:rPr>
              <a:t> אנשים בעולם פוטרו, המצב הכלכלי-האישי הדרדר, המתח הנפשי עלה וכל אלו לצד נתוני הדבקה, תחלואה ומוות מהנגיף המאמירים בקצב </a:t>
            </a:r>
            <a:r>
              <a:rPr lang="he-IL" sz="2800" dirty="0" err="1">
                <a:latin typeface="Aharoni" panose="02010803020104030203" pitchFamily="2" charset="-79"/>
                <a:cs typeface="Aharoni" panose="02010803020104030203" pitchFamily="2" charset="-79"/>
              </a:rPr>
              <a:t>אקספוננציאלי</a:t>
            </a:r>
            <a:r>
              <a:rPr lang="he-IL" sz="2800" dirty="0">
                <a:latin typeface="Aharoni" panose="02010803020104030203" pitchFamily="2" charset="-79"/>
                <a:cs typeface="Aharoni" panose="02010803020104030203" pitchFamily="2" charset="-79"/>
              </a:rPr>
              <a:t>. </a:t>
            </a:r>
            <a:endParaRPr lang="en-US"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887518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לבן 12"/>
          <p:cNvSpPr/>
          <p:nvPr/>
        </p:nvSpPr>
        <p:spPr>
          <a:xfrm>
            <a:off x="5733617" y="5962821"/>
            <a:ext cx="4578497" cy="584775"/>
          </a:xfrm>
          <a:prstGeom prst="rect">
            <a:avLst/>
          </a:prstGeom>
        </p:spPr>
        <p:txBody>
          <a:bodyPr wrap="none">
            <a:spAutoFit/>
          </a:bodyPr>
          <a:lstStyle/>
          <a:p>
            <a:r>
              <a:rPr lang="he-IL" sz="1600" dirty="0">
                <a:solidFill>
                  <a:schemeClr val="bg1"/>
                </a:solidFill>
                <a:cs typeface="Michal sela" pitchFamily="50" charset="-79"/>
              </a:rPr>
              <a:t>"אם תקשיבי לעצמך באמת ותלכי בדרכך שלך, תראי שמסע</a:t>
            </a:r>
          </a:p>
          <a:p>
            <a:r>
              <a:rPr lang="he-IL" sz="1600" dirty="0">
                <a:solidFill>
                  <a:schemeClr val="bg1"/>
                </a:solidFill>
                <a:cs typeface="Michal sela" pitchFamily="50" charset="-79"/>
              </a:rPr>
              <a:t>החיי טומן בתוכו אור, צבע וטוב. רק קחי וחייכי" מיכל סלה</a:t>
            </a:r>
          </a:p>
        </p:txBody>
      </p:sp>
      <p:pic>
        <p:nvPicPr>
          <p:cNvPr id="17" name="תמונה 16" descr="לוגו שקוף של מיכלי.png"/>
          <p:cNvPicPr>
            <a:picLocks noChangeAspect="1"/>
          </p:cNvPicPr>
          <p:nvPr/>
        </p:nvPicPr>
        <p:blipFill>
          <a:blip r:embed="rId2" cstate="print"/>
          <a:stretch>
            <a:fillRect/>
          </a:stretch>
        </p:blipFill>
        <p:spPr>
          <a:xfrm>
            <a:off x="10127310" y="5708017"/>
            <a:ext cx="848355" cy="848355"/>
          </a:xfrm>
          <a:prstGeom prst="rect">
            <a:avLst/>
          </a:prstGeom>
        </p:spPr>
      </p:pic>
      <p:pic>
        <p:nvPicPr>
          <p:cNvPr id="7" name="תמונה 6" descr="פוטר למצגת 1.png"/>
          <p:cNvPicPr>
            <a:picLocks noChangeAspect="1"/>
          </p:cNvPicPr>
          <p:nvPr/>
        </p:nvPicPr>
        <p:blipFill>
          <a:blip r:embed="rId3" cstate="print"/>
          <a:stretch>
            <a:fillRect/>
          </a:stretch>
        </p:blipFill>
        <p:spPr>
          <a:xfrm>
            <a:off x="0" y="5848494"/>
            <a:ext cx="12192000" cy="630937"/>
          </a:xfrm>
          <a:prstGeom prst="rect">
            <a:avLst/>
          </a:prstGeom>
        </p:spPr>
      </p:pic>
      <p:sp>
        <p:nvSpPr>
          <p:cNvPr id="3" name="תיבת טקסט 2">
            <a:extLst>
              <a:ext uri="{FF2B5EF4-FFF2-40B4-BE49-F238E27FC236}">
                <a16:creationId xmlns:a16="http://schemas.microsoft.com/office/drawing/2014/main" id="{CB4C0FB4-A480-45F0-A806-0E189A89B33A}"/>
              </a:ext>
            </a:extLst>
          </p:cNvPr>
          <p:cNvSpPr txBox="1"/>
          <p:nvPr/>
        </p:nvSpPr>
        <p:spPr>
          <a:xfrm>
            <a:off x="1477108" y="128531"/>
            <a:ext cx="10539047" cy="4562788"/>
          </a:xfrm>
          <a:prstGeom prst="rect">
            <a:avLst/>
          </a:prstGeom>
          <a:noFill/>
        </p:spPr>
        <p:txBody>
          <a:bodyPr wrap="square" rtlCol="0">
            <a:spAutoFit/>
          </a:bodyPr>
          <a:lstStyle/>
          <a:p>
            <a:pPr algn="r" rtl="1">
              <a:lnSpc>
                <a:spcPct val="150000"/>
              </a:lnSpc>
            </a:pPr>
            <a:r>
              <a:rPr lang="he-IL" sz="2800" dirty="0">
                <a:latin typeface="Aharoni" panose="02010803020104030203" pitchFamily="2" charset="-79"/>
                <a:cs typeface="Aharoni" panose="02010803020104030203" pitchFamily="2" charset="-79"/>
              </a:rPr>
              <a:t>אחת ההשלכות הקשות ביותר של המציאות החדשה בישראל, ובמדינות העולם, היא עליה משמעותית במקרי האלימות במשפחה ורצח נשים. מספר הפניות למוקדי הסיוע לנשים החוות אלימות מצד בן זוגן, הוכפל ושולש בתקופת התפרצות נגיף הקורונה ובתקופות הסגר בבתים. בתקופת הסגר לא התאפשרה יציאה מהבית כדי להתאוורר מהלחץ- לאשה או לבן הזוג האלים. לא התאפשר לאישה להימלט לבית חברתה או להוריה המבוגרים, מחשש להדבקה בנגיף. זאת ועוד, הפנייה למוקד הסיוע הופכת מורכבת יותר כאשר בן הזוג האלים נמצא בבית, סגור אף הוא.</a:t>
            </a:r>
            <a:endParaRPr lang="en-US" sz="2800" dirty="0">
              <a:solidFill>
                <a:schemeClr val="accent1">
                  <a:lumMod val="50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215582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לבן 12"/>
          <p:cNvSpPr/>
          <p:nvPr/>
        </p:nvSpPr>
        <p:spPr>
          <a:xfrm>
            <a:off x="5733617" y="5962821"/>
            <a:ext cx="4578497" cy="584775"/>
          </a:xfrm>
          <a:prstGeom prst="rect">
            <a:avLst/>
          </a:prstGeom>
        </p:spPr>
        <p:txBody>
          <a:bodyPr wrap="none">
            <a:spAutoFit/>
          </a:bodyPr>
          <a:lstStyle/>
          <a:p>
            <a:r>
              <a:rPr lang="he-IL" sz="1600" dirty="0">
                <a:solidFill>
                  <a:schemeClr val="bg1"/>
                </a:solidFill>
                <a:cs typeface="Michal sela" pitchFamily="50" charset="-79"/>
              </a:rPr>
              <a:t>"אם תקשיבי לעצמך באמת ותלכי בדרכך שלך, תראי שמסע</a:t>
            </a:r>
          </a:p>
          <a:p>
            <a:r>
              <a:rPr lang="he-IL" sz="1600" dirty="0">
                <a:solidFill>
                  <a:schemeClr val="bg1"/>
                </a:solidFill>
                <a:cs typeface="Michal sela" pitchFamily="50" charset="-79"/>
              </a:rPr>
              <a:t>החיי טומן בתוכו אור, צבע וטוב. רק קחי וחייכי" מיכל סלה</a:t>
            </a:r>
          </a:p>
        </p:txBody>
      </p:sp>
      <p:pic>
        <p:nvPicPr>
          <p:cNvPr id="17" name="תמונה 16" descr="לוגו שקוף של מיכלי.png"/>
          <p:cNvPicPr>
            <a:picLocks noChangeAspect="1"/>
          </p:cNvPicPr>
          <p:nvPr/>
        </p:nvPicPr>
        <p:blipFill>
          <a:blip r:embed="rId2" cstate="print"/>
          <a:stretch>
            <a:fillRect/>
          </a:stretch>
        </p:blipFill>
        <p:spPr>
          <a:xfrm>
            <a:off x="10127310" y="5708017"/>
            <a:ext cx="848355" cy="848355"/>
          </a:xfrm>
          <a:prstGeom prst="rect">
            <a:avLst/>
          </a:prstGeom>
        </p:spPr>
      </p:pic>
      <p:pic>
        <p:nvPicPr>
          <p:cNvPr id="7" name="תמונה 6" descr="פוטר למצגת 1.png"/>
          <p:cNvPicPr>
            <a:picLocks noChangeAspect="1"/>
          </p:cNvPicPr>
          <p:nvPr/>
        </p:nvPicPr>
        <p:blipFill>
          <a:blip r:embed="rId3" cstate="print"/>
          <a:stretch>
            <a:fillRect/>
          </a:stretch>
        </p:blipFill>
        <p:spPr>
          <a:xfrm>
            <a:off x="0" y="5848494"/>
            <a:ext cx="12192000" cy="630937"/>
          </a:xfrm>
          <a:prstGeom prst="rect">
            <a:avLst/>
          </a:prstGeom>
        </p:spPr>
      </p:pic>
      <p:sp>
        <p:nvSpPr>
          <p:cNvPr id="3" name="תיבת טקסט 2">
            <a:extLst>
              <a:ext uri="{FF2B5EF4-FFF2-40B4-BE49-F238E27FC236}">
                <a16:creationId xmlns:a16="http://schemas.microsoft.com/office/drawing/2014/main" id="{CB4C0FB4-A480-45F0-A806-0E189A89B33A}"/>
              </a:ext>
            </a:extLst>
          </p:cNvPr>
          <p:cNvSpPr txBox="1"/>
          <p:nvPr/>
        </p:nvSpPr>
        <p:spPr>
          <a:xfrm>
            <a:off x="3447288" y="310404"/>
            <a:ext cx="8337525" cy="3924151"/>
          </a:xfrm>
          <a:prstGeom prst="rect">
            <a:avLst/>
          </a:prstGeom>
          <a:noFill/>
        </p:spPr>
        <p:txBody>
          <a:bodyPr wrap="square" rtlCol="0">
            <a:spAutoFit/>
          </a:bodyPr>
          <a:lstStyle/>
          <a:p>
            <a:pPr marL="0" marR="0" algn="r" rtl="1">
              <a:lnSpc>
                <a:spcPct val="150000"/>
              </a:lnSpc>
              <a:spcBef>
                <a:spcPts val="0"/>
              </a:spcBef>
              <a:spcAft>
                <a:spcPts val="0"/>
              </a:spcAft>
            </a:pPr>
            <a:r>
              <a:rPr lang="he-IL" sz="2400" b="1" dirty="0">
                <a:solidFill>
                  <a:schemeClr val="accent6">
                    <a:lumMod val="50000"/>
                  </a:schemeClr>
                </a:solidFill>
                <a:latin typeface="Aharoni" panose="02010803020104030203" pitchFamily="2" charset="-79"/>
                <a:cs typeface="Aharoni" panose="02010803020104030203" pitchFamily="2" charset="-79"/>
              </a:rPr>
              <a:t>המקרה של מיכל סלה ז"ל</a:t>
            </a:r>
          </a:p>
          <a:p>
            <a:pPr algn="r" rtl="1">
              <a:lnSpc>
                <a:spcPct val="150000"/>
              </a:lnSpc>
            </a:pPr>
            <a:r>
              <a:rPr lang="he-IL" sz="2400" dirty="0">
                <a:latin typeface="Aharoni" panose="02010803020104030203" pitchFamily="2" charset="-79"/>
                <a:cs typeface="Aharoni" panose="02010803020104030203" pitchFamily="2" charset="-79"/>
              </a:rPr>
              <a:t>עו"ס מיכל סלה  ז"ל גדלה במושב בית-זית. מיכל עבדה כעובדת סוציאלית בבית ספר יסודי בירושלים. בגיל 32, ביום 3.10.2019, בימים הנוראים שבין ראש השנה ליום הכיפורים, מיכל נרצחה בביתה באכזריות. הנאשם ברצח הוא האיש שלה, אלירן מלול, האיש שהכניסה לליבה ולביתה, אבי בתה התינוקת. לאחר שנת נישואים אחת, הוא רצח אותה ב-11 דקירות סכין, חנק אותה והכה אותה. זירת הרצח הצביעה על כך שמיכל נאבקה על חייה בכל כוחה. </a:t>
            </a:r>
            <a:endParaRPr lang="en-US" sz="2400" dirty="0">
              <a:solidFill>
                <a:schemeClr val="accent6">
                  <a:lumMod val="50000"/>
                </a:schemeClr>
              </a:solidFill>
              <a:latin typeface="Aharoni" panose="02010803020104030203" pitchFamily="2" charset="-79"/>
              <a:cs typeface="Aharoni" panose="02010803020104030203" pitchFamily="2" charset="-79"/>
            </a:endParaRPr>
          </a:p>
        </p:txBody>
      </p:sp>
      <p:pic>
        <p:nvPicPr>
          <p:cNvPr id="6" name="תמונה 5" descr="תמונה שמכילה אדם, אישה, מקורה, מחייך&#10;&#10;התיאור נוצר באופן אוטומטי">
            <a:extLst>
              <a:ext uri="{FF2B5EF4-FFF2-40B4-BE49-F238E27FC236}">
                <a16:creationId xmlns:a16="http://schemas.microsoft.com/office/drawing/2014/main" id="{EAAB7AEA-1AFF-475D-B1F0-796DC0DC3EF1}"/>
              </a:ext>
            </a:extLst>
          </p:cNvPr>
          <p:cNvPicPr/>
          <p:nvPr/>
        </p:nvPicPr>
        <p:blipFill>
          <a:blip r:embed="rId4">
            <a:extLst>
              <a:ext uri="{28A0092B-C50C-407E-A947-70E740481C1C}">
                <a14:useLocalDpi xmlns:a14="http://schemas.microsoft.com/office/drawing/2010/main" val="0"/>
              </a:ext>
            </a:extLst>
          </a:blip>
          <a:stretch>
            <a:fillRect/>
          </a:stretch>
        </p:blipFill>
        <p:spPr>
          <a:xfrm>
            <a:off x="626347" y="1011771"/>
            <a:ext cx="2508739" cy="358890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3074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לבן 12"/>
          <p:cNvSpPr/>
          <p:nvPr/>
        </p:nvSpPr>
        <p:spPr>
          <a:xfrm>
            <a:off x="5733617" y="5962821"/>
            <a:ext cx="4578497" cy="584775"/>
          </a:xfrm>
          <a:prstGeom prst="rect">
            <a:avLst/>
          </a:prstGeom>
        </p:spPr>
        <p:txBody>
          <a:bodyPr wrap="none">
            <a:spAutoFit/>
          </a:bodyPr>
          <a:lstStyle/>
          <a:p>
            <a:r>
              <a:rPr lang="he-IL" sz="1600" dirty="0">
                <a:solidFill>
                  <a:schemeClr val="bg1"/>
                </a:solidFill>
                <a:cs typeface="Michal sela" pitchFamily="50" charset="-79"/>
              </a:rPr>
              <a:t>"אם תקשיבי לעצמך באמת ותלכי בדרכך שלך, תראי שמסע</a:t>
            </a:r>
          </a:p>
          <a:p>
            <a:r>
              <a:rPr lang="he-IL" sz="1600" dirty="0">
                <a:solidFill>
                  <a:schemeClr val="bg1"/>
                </a:solidFill>
                <a:cs typeface="Michal sela" pitchFamily="50" charset="-79"/>
              </a:rPr>
              <a:t>החיי טומן בתוכו אור, צבע וטוב. רק קחי וחייכי" מיכל סלה</a:t>
            </a:r>
          </a:p>
        </p:txBody>
      </p:sp>
      <p:pic>
        <p:nvPicPr>
          <p:cNvPr id="17" name="תמונה 16" descr="לוגו שקוף של מיכלי.png"/>
          <p:cNvPicPr>
            <a:picLocks noChangeAspect="1"/>
          </p:cNvPicPr>
          <p:nvPr/>
        </p:nvPicPr>
        <p:blipFill>
          <a:blip r:embed="rId2" cstate="print"/>
          <a:stretch>
            <a:fillRect/>
          </a:stretch>
        </p:blipFill>
        <p:spPr>
          <a:xfrm>
            <a:off x="10127310" y="5708017"/>
            <a:ext cx="848355" cy="848355"/>
          </a:xfrm>
          <a:prstGeom prst="rect">
            <a:avLst/>
          </a:prstGeom>
        </p:spPr>
      </p:pic>
      <p:pic>
        <p:nvPicPr>
          <p:cNvPr id="7" name="תמונה 6" descr="פוטר למצגת 1.png"/>
          <p:cNvPicPr>
            <a:picLocks noChangeAspect="1"/>
          </p:cNvPicPr>
          <p:nvPr/>
        </p:nvPicPr>
        <p:blipFill>
          <a:blip r:embed="rId3" cstate="print"/>
          <a:stretch>
            <a:fillRect/>
          </a:stretch>
        </p:blipFill>
        <p:spPr>
          <a:xfrm>
            <a:off x="0" y="5848494"/>
            <a:ext cx="12192000" cy="630937"/>
          </a:xfrm>
          <a:prstGeom prst="rect">
            <a:avLst/>
          </a:prstGeom>
        </p:spPr>
      </p:pic>
      <p:sp>
        <p:nvSpPr>
          <p:cNvPr id="3" name="תיבת טקסט 2">
            <a:extLst>
              <a:ext uri="{FF2B5EF4-FFF2-40B4-BE49-F238E27FC236}">
                <a16:creationId xmlns:a16="http://schemas.microsoft.com/office/drawing/2014/main" id="{CB4C0FB4-A480-45F0-A806-0E189A89B33A}"/>
              </a:ext>
            </a:extLst>
          </p:cNvPr>
          <p:cNvSpPr txBox="1"/>
          <p:nvPr/>
        </p:nvSpPr>
        <p:spPr>
          <a:xfrm>
            <a:off x="3447288" y="310404"/>
            <a:ext cx="8337525" cy="5586145"/>
          </a:xfrm>
          <a:prstGeom prst="rect">
            <a:avLst/>
          </a:prstGeom>
          <a:noFill/>
        </p:spPr>
        <p:txBody>
          <a:bodyPr wrap="square" rtlCol="0">
            <a:spAutoFit/>
          </a:bodyPr>
          <a:lstStyle/>
          <a:p>
            <a:pPr algn="r" rtl="1">
              <a:lnSpc>
                <a:spcPct val="150000"/>
              </a:lnSpc>
            </a:pPr>
            <a:r>
              <a:rPr lang="he-IL" sz="2400" dirty="0">
                <a:latin typeface="Aharoni" panose="02010803020104030203" pitchFamily="2" charset="-79"/>
                <a:cs typeface="Aharoni" panose="02010803020104030203" pitchFamily="2" charset="-79"/>
              </a:rPr>
              <a:t>כשמה, כל חייה מיכל הכילה והעניקה מכל הלב. היא טיפלה, תמכה, שיקמה וליוותה מתמודדי נפש, נוער בסיכון, קשישים ניצולי שואה, נפגעי תקיפה מינית, בעלי צרכים מיוחדים, הנחתה הורים המוכרים לרווחה, סייעה לילדים בעלי קשיים רגשיים ומוגבלויות פיזיות. מיכל ניהלה פסטיבלים בינלאומיים, הקימה וניהלה תכנית לקידום השפה האנגלית בסוכנות היהודית (תכנית שקיימת עד היום), הדריכה נוער חו"ל, עבדה כרכזת פרח ונבחרה לנציגת חוג לימודיה באגודת הסטודנטים במכללת תל חי. היא בוגרת מכינה קדם צבאית למנהיגות חברתית "נחשון" ובוגרת תואר ראשון בחינוך מיוחד וחינוך בשילוב אומנויות. היא סיימה תואר ראשון ותואר שני בעבודה סוציאלית באוניברסיטה העברית בהצטיינות, בציון 92.</a:t>
            </a:r>
            <a:endParaRPr lang="en-US" sz="2400" dirty="0">
              <a:solidFill>
                <a:schemeClr val="accent6">
                  <a:lumMod val="50000"/>
                </a:schemeClr>
              </a:solidFill>
              <a:effectLst/>
              <a:latin typeface="Aharoni" panose="02010803020104030203" pitchFamily="2" charset="-79"/>
              <a:ea typeface="Calibri" panose="020F0502020204030204" pitchFamily="34" charset="0"/>
              <a:cs typeface="Aharoni" panose="02010803020104030203" pitchFamily="2" charset="-79"/>
            </a:endParaRPr>
          </a:p>
        </p:txBody>
      </p:sp>
      <p:pic>
        <p:nvPicPr>
          <p:cNvPr id="2" name="תמונה 1" descr="תמונה שמכילה אדם, אישה, מקורה, מחייך&#10;&#10;התיאור נוצר באופן אוטומטי">
            <a:extLst>
              <a:ext uri="{FF2B5EF4-FFF2-40B4-BE49-F238E27FC236}">
                <a16:creationId xmlns:a16="http://schemas.microsoft.com/office/drawing/2014/main" id="{3B3545F5-E4A8-49E5-9FAE-B43850049E2A}"/>
              </a:ext>
            </a:extLst>
          </p:cNvPr>
          <p:cNvPicPr/>
          <p:nvPr/>
        </p:nvPicPr>
        <p:blipFill>
          <a:blip r:embed="rId4">
            <a:extLst>
              <a:ext uri="{28A0092B-C50C-407E-A947-70E740481C1C}">
                <a14:useLocalDpi xmlns:a14="http://schemas.microsoft.com/office/drawing/2010/main" val="0"/>
              </a:ext>
            </a:extLst>
          </a:blip>
          <a:stretch>
            <a:fillRect/>
          </a:stretch>
        </p:blipFill>
        <p:spPr>
          <a:xfrm>
            <a:off x="626347" y="1011771"/>
            <a:ext cx="2508739" cy="358890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69573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לבן 12"/>
          <p:cNvSpPr/>
          <p:nvPr/>
        </p:nvSpPr>
        <p:spPr>
          <a:xfrm>
            <a:off x="5733617" y="5962821"/>
            <a:ext cx="4578497" cy="584775"/>
          </a:xfrm>
          <a:prstGeom prst="rect">
            <a:avLst/>
          </a:prstGeom>
        </p:spPr>
        <p:txBody>
          <a:bodyPr wrap="none">
            <a:spAutoFit/>
          </a:bodyPr>
          <a:lstStyle/>
          <a:p>
            <a:r>
              <a:rPr lang="he-IL" sz="1600" dirty="0">
                <a:solidFill>
                  <a:schemeClr val="bg1"/>
                </a:solidFill>
                <a:cs typeface="Michal sela" pitchFamily="50" charset="-79"/>
              </a:rPr>
              <a:t>"אם תקשיבי לעצמך באמת ותלכי בדרכך שלך, תראי שמסע</a:t>
            </a:r>
          </a:p>
          <a:p>
            <a:r>
              <a:rPr lang="he-IL" sz="1600" dirty="0">
                <a:solidFill>
                  <a:schemeClr val="bg1"/>
                </a:solidFill>
                <a:cs typeface="Michal sela" pitchFamily="50" charset="-79"/>
              </a:rPr>
              <a:t>החיי טומן בתוכו אור, צבע וטוב. רק קחי וחייכי" מיכל סלה</a:t>
            </a:r>
          </a:p>
        </p:txBody>
      </p:sp>
      <p:pic>
        <p:nvPicPr>
          <p:cNvPr id="17" name="תמונה 16" descr="לוגו שקוף של מיכלי.png"/>
          <p:cNvPicPr>
            <a:picLocks noChangeAspect="1"/>
          </p:cNvPicPr>
          <p:nvPr/>
        </p:nvPicPr>
        <p:blipFill>
          <a:blip r:embed="rId2" cstate="print"/>
          <a:stretch>
            <a:fillRect/>
          </a:stretch>
        </p:blipFill>
        <p:spPr>
          <a:xfrm>
            <a:off x="10127310" y="5708017"/>
            <a:ext cx="848355" cy="848355"/>
          </a:xfrm>
          <a:prstGeom prst="rect">
            <a:avLst/>
          </a:prstGeom>
        </p:spPr>
      </p:pic>
      <p:pic>
        <p:nvPicPr>
          <p:cNvPr id="7" name="תמונה 6" descr="פוטר למצגת 1.png"/>
          <p:cNvPicPr>
            <a:picLocks noChangeAspect="1"/>
          </p:cNvPicPr>
          <p:nvPr/>
        </p:nvPicPr>
        <p:blipFill>
          <a:blip r:embed="rId3" cstate="print"/>
          <a:stretch>
            <a:fillRect/>
          </a:stretch>
        </p:blipFill>
        <p:spPr>
          <a:xfrm>
            <a:off x="0" y="5848494"/>
            <a:ext cx="12192000" cy="630937"/>
          </a:xfrm>
          <a:prstGeom prst="rect">
            <a:avLst/>
          </a:prstGeom>
        </p:spPr>
      </p:pic>
      <p:sp>
        <p:nvSpPr>
          <p:cNvPr id="3" name="תיבת טקסט 2">
            <a:extLst>
              <a:ext uri="{FF2B5EF4-FFF2-40B4-BE49-F238E27FC236}">
                <a16:creationId xmlns:a16="http://schemas.microsoft.com/office/drawing/2014/main" id="{CB4C0FB4-A480-45F0-A806-0E189A89B33A}"/>
              </a:ext>
            </a:extLst>
          </p:cNvPr>
          <p:cNvSpPr txBox="1"/>
          <p:nvPr/>
        </p:nvSpPr>
        <p:spPr>
          <a:xfrm>
            <a:off x="3447288" y="310404"/>
            <a:ext cx="8337525" cy="4893647"/>
          </a:xfrm>
          <a:prstGeom prst="rect">
            <a:avLst/>
          </a:prstGeom>
          <a:noFill/>
        </p:spPr>
        <p:txBody>
          <a:bodyPr wrap="square" rtlCol="0">
            <a:spAutoFit/>
          </a:bodyPr>
          <a:lstStyle/>
          <a:p>
            <a:pPr algn="r" rtl="1"/>
            <a:r>
              <a:rPr lang="he-IL" sz="2400" dirty="0">
                <a:latin typeface="Aharoni" panose="02010803020104030203" pitchFamily="2" charset="-79"/>
                <a:cs typeface="Aharoni" panose="02010803020104030203" pitchFamily="2" charset="-79"/>
              </a:rPr>
              <a:t>הרצח של מיכל טלטל את מדינת ישראל וסוקר בתקשורת בהרחבה. הסיפור שם זרקור על אלימות שקטה בזוגיות, אלימות לא פיזית, היכולה להסתיים ברצח. מומחי אלימות במשפחה של משרד הרווחה דיווחו כי תופעת רצח נשים על ידי בני זוגן יכולה לקרות בכל בית, בכל מגזר ובכל מעמד סוציו-אקונומי. הרצח של מיכל נפל על משפחתה ועל חבריה כ"רעם ביום בהיר". </a:t>
            </a:r>
            <a:endParaRPr lang="en-US" sz="2400" dirty="0">
              <a:latin typeface="Aharoni" panose="02010803020104030203" pitchFamily="2" charset="-79"/>
              <a:cs typeface="Aharoni" panose="02010803020104030203" pitchFamily="2" charset="-79"/>
            </a:endParaRPr>
          </a:p>
          <a:p>
            <a:pPr algn="r" rtl="1"/>
            <a:r>
              <a:rPr lang="he-IL" sz="2400" dirty="0">
                <a:latin typeface="Aharoni" panose="02010803020104030203" pitchFamily="2" charset="-79"/>
                <a:cs typeface="Aharoni" panose="02010803020104030203" pitchFamily="2" charset="-79"/>
              </a:rPr>
              <a:t>מתוך השכול הם התראיינו לתקשורת וקראו לציבור לשתף, לא להתבייש, להקשיב לאינטואיציה ולהיות ערניים, להתערב ו"לדחוף את האף" כדי להציל את הנרצחת הבאה. הדי הסיפור הולידו את "גל מיכל": אלפי נשים בחרו לשתף לראשונה, ברשתות החברתיות, את סיפורן האישי של נשים תחת אלימות, בזוגיות הכרוכה בקנאה אובססיבית. בהן העיתונאית מירי מיכאלי שחשפה את סיפורה האישי במסגרת הגשת מהדורת החדשות על הרצח של מיכל סלה ז"ל. סרט על מיכל סלה ז"ל, בן שני פרקים, הופק על ידי מערכת עובדה, שודר בפריים טיים וזכה לרייטינג של 20 אחוזים.  </a:t>
            </a:r>
            <a:endParaRPr lang="en-US" sz="2400" dirty="0">
              <a:latin typeface="Aharoni" panose="02010803020104030203" pitchFamily="2" charset="-79"/>
              <a:cs typeface="Aharoni" panose="02010803020104030203" pitchFamily="2" charset="-79"/>
            </a:endParaRPr>
          </a:p>
        </p:txBody>
      </p:sp>
      <p:pic>
        <p:nvPicPr>
          <p:cNvPr id="2" name="תמונה 1" descr="תמונה שמכילה אדם, אישה, מקורה, מחייך&#10;&#10;התיאור נוצר באופן אוטומטי">
            <a:extLst>
              <a:ext uri="{FF2B5EF4-FFF2-40B4-BE49-F238E27FC236}">
                <a16:creationId xmlns:a16="http://schemas.microsoft.com/office/drawing/2014/main" id="{E6EAE9E1-0147-44AC-B7EE-9A17C55A2DDE}"/>
              </a:ext>
            </a:extLst>
          </p:cNvPr>
          <p:cNvPicPr/>
          <p:nvPr/>
        </p:nvPicPr>
        <p:blipFill>
          <a:blip r:embed="rId4">
            <a:extLst>
              <a:ext uri="{28A0092B-C50C-407E-A947-70E740481C1C}">
                <a14:useLocalDpi xmlns:a14="http://schemas.microsoft.com/office/drawing/2010/main" val="0"/>
              </a:ext>
            </a:extLst>
          </a:blip>
          <a:stretch>
            <a:fillRect/>
          </a:stretch>
        </p:blipFill>
        <p:spPr>
          <a:xfrm>
            <a:off x="626347" y="1011771"/>
            <a:ext cx="2508739" cy="358890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748785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מלבן 12"/>
          <p:cNvSpPr/>
          <p:nvPr/>
        </p:nvSpPr>
        <p:spPr>
          <a:xfrm>
            <a:off x="5733617" y="5962821"/>
            <a:ext cx="4578497" cy="584775"/>
          </a:xfrm>
          <a:prstGeom prst="rect">
            <a:avLst/>
          </a:prstGeom>
        </p:spPr>
        <p:txBody>
          <a:bodyPr wrap="none">
            <a:spAutoFit/>
          </a:bodyPr>
          <a:lstStyle/>
          <a:p>
            <a:r>
              <a:rPr lang="he-IL" sz="1600" dirty="0">
                <a:solidFill>
                  <a:schemeClr val="bg1"/>
                </a:solidFill>
                <a:cs typeface="Michal sela" pitchFamily="50" charset="-79"/>
              </a:rPr>
              <a:t>"אם תקשיבי לעצמך באמת ותלכי בדרכך שלך, תראי שמסע</a:t>
            </a:r>
          </a:p>
          <a:p>
            <a:r>
              <a:rPr lang="he-IL" sz="1600" dirty="0">
                <a:solidFill>
                  <a:schemeClr val="bg1"/>
                </a:solidFill>
                <a:cs typeface="Michal sela" pitchFamily="50" charset="-79"/>
              </a:rPr>
              <a:t>החיי טומן בתוכו אור, צבע וטוב. רק קחי וחייכי" מיכל סלה</a:t>
            </a:r>
          </a:p>
        </p:txBody>
      </p:sp>
      <p:pic>
        <p:nvPicPr>
          <p:cNvPr id="17" name="תמונה 16" descr="לוגו שקוף של מיכלי.png"/>
          <p:cNvPicPr>
            <a:picLocks noChangeAspect="1"/>
          </p:cNvPicPr>
          <p:nvPr/>
        </p:nvPicPr>
        <p:blipFill>
          <a:blip r:embed="rId2" cstate="print"/>
          <a:stretch>
            <a:fillRect/>
          </a:stretch>
        </p:blipFill>
        <p:spPr>
          <a:xfrm>
            <a:off x="10127310" y="5708017"/>
            <a:ext cx="848355" cy="848355"/>
          </a:xfrm>
          <a:prstGeom prst="rect">
            <a:avLst/>
          </a:prstGeom>
        </p:spPr>
      </p:pic>
      <p:pic>
        <p:nvPicPr>
          <p:cNvPr id="7" name="תמונה 6" descr="פוטר למצגת 1.png"/>
          <p:cNvPicPr>
            <a:picLocks noChangeAspect="1"/>
          </p:cNvPicPr>
          <p:nvPr/>
        </p:nvPicPr>
        <p:blipFill>
          <a:blip r:embed="rId3" cstate="print"/>
          <a:stretch>
            <a:fillRect/>
          </a:stretch>
        </p:blipFill>
        <p:spPr>
          <a:xfrm>
            <a:off x="0" y="5848494"/>
            <a:ext cx="12192000" cy="630937"/>
          </a:xfrm>
          <a:prstGeom prst="rect">
            <a:avLst/>
          </a:prstGeom>
        </p:spPr>
      </p:pic>
      <p:sp>
        <p:nvSpPr>
          <p:cNvPr id="3" name="תיבת טקסט 2">
            <a:extLst>
              <a:ext uri="{FF2B5EF4-FFF2-40B4-BE49-F238E27FC236}">
                <a16:creationId xmlns:a16="http://schemas.microsoft.com/office/drawing/2014/main" id="{CB4C0FB4-A480-45F0-A806-0E189A89B33A}"/>
              </a:ext>
            </a:extLst>
          </p:cNvPr>
          <p:cNvSpPr txBox="1"/>
          <p:nvPr/>
        </p:nvSpPr>
        <p:spPr>
          <a:xfrm>
            <a:off x="3733260" y="310404"/>
            <a:ext cx="8051553" cy="5632311"/>
          </a:xfrm>
          <a:prstGeom prst="rect">
            <a:avLst/>
          </a:prstGeom>
          <a:noFill/>
        </p:spPr>
        <p:txBody>
          <a:bodyPr wrap="square" rtlCol="0">
            <a:spAutoFit/>
          </a:bodyPr>
          <a:lstStyle/>
          <a:p>
            <a:pPr algn="r" rtl="1"/>
            <a:r>
              <a:rPr lang="he-IL" sz="2400" dirty="0">
                <a:latin typeface="Aharoni" panose="02010803020104030203" pitchFamily="2" charset="-79"/>
                <a:cs typeface="Aharoni" panose="02010803020104030203" pitchFamily="2" charset="-79"/>
              </a:rPr>
              <a:t>הסרטון </a:t>
            </a:r>
            <a:r>
              <a:rPr lang="he-IL" sz="2400" b="1" dirty="0">
                <a:latin typeface="Aharoni" panose="02010803020104030203" pitchFamily="2" charset="-79"/>
                <a:cs typeface="Aharoni" panose="02010803020104030203" pitchFamily="2" charset="-79"/>
              </a:rPr>
              <a:t>"</a:t>
            </a:r>
            <a:r>
              <a:rPr lang="he-IL" sz="2400" b="1" dirty="0">
                <a:solidFill>
                  <a:srgbClr val="FF0000"/>
                </a:solidFill>
                <a:latin typeface="Aharoni" panose="02010803020104030203" pitchFamily="2" charset="-79"/>
                <a:cs typeface="Aharoni" panose="02010803020104030203" pitchFamily="2" charset="-79"/>
              </a:rPr>
              <a:t>משתפות לא שותקות</a:t>
            </a:r>
            <a:r>
              <a:rPr lang="he-IL" sz="2400" b="1" dirty="0">
                <a:latin typeface="Aharoni" panose="02010803020104030203" pitchFamily="2" charset="-79"/>
                <a:cs typeface="Aharoni" panose="02010803020104030203" pitchFamily="2" charset="-79"/>
              </a:rPr>
              <a:t>"</a:t>
            </a:r>
            <a:r>
              <a:rPr lang="he-IL" sz="2400" dirty="0">
                <a:latin typeface="Aharoni" panose="02010803020104030203" pitchFamily="2" charset="-79"/>
                <a:cs typeface="Aharoni" panose="02010803020104030203" pitchFamily="2" charset="-79"/>
              </a:rPr>
              <a:t> הוא סרטון אנימציה המציג דפדוף ביומן חיים של מיכל סלה ז"ל. מיכל נהגה לכתוב יומני חיים כל חייה. לאחר הרצח, יומניה האחרונים נלקחו על ידי המשטרה כדי לשמש ראיות חשובות במשפט הרצח שלה. הסרטון מציג את סיפורה של מיכל דווקא מהסוף להתחלה: הוא מתחיל ברצח, ממשיך דרך ההיכרות בין אלירן מלול למיכל סלה במקום עבודתם "החוט המשולש" לנוער בסיכון (מיכל הייתה עובדת סוציאלית מתמחה ואלירן היה מדריך נוער) ומסתיים כשמיכל חיה, רוקדת, שמחה וחבריה חוגגים לה את יום הולדתה בשירת "שתזכי לשנה הבאה, עד מאה ועשרים שנה". </a:t>
            </a:r>
            <a:endParaRPr lang="en-US" sz="2400" dirty="0">
              <a:latin typeface="Aharoni" panose="02010803020104030203" pitchFamily="2" charset="-79"/>
              <a:cs typeface="Aharoni" panose="02010803020104030203" pitchFamily="2" charset="-79"/>
            </a:endParaRPr>
          </a:p>
          <a:p>
            <a:pPr algn="r" rtl="1"/>
            <a:r>
              <a:rPr lang="he-IL" sz="2400" dirty="0">
                <a:latin typeface="Aharoni" panose="02010803020104030203" pitchFamily="2" charset="-79"/>
                <a:cs typeface="Aharoni" panose="02010803020104030203" pitchFamily="2" charset="-79"/>
              </a:rPr>
              <a:t>הסרטון נעצר באמצע ועולה השאלה "מה היה קורה אילו...?". אילו הייתה ערנות ומודעות חברתית גבוהה יותר, אילו עדים מעברו של אלירן, שנחשפו להתנהגותו האלימה, היו משתפים בזמן אמת, אילו מיכל </a:t>
            </a:r>
            <a:r>
              <a:rPr lang="he-IL" sz="2400" dirty="0" err="1">
                <a:latin typeface="Aharoni" panose="02010803020104030203" pitchFamily="2" charset="-79"/>
                <a:cs typeface="Aharoni" panose="02010803020104030203" pitchFamily="2" charset="-79"/>
              </a:rPr>
              <a:t>היתה</a:t>
            </a:r>
            <a:r>
              <a:rPr lang="he-IL" sz="2400" dirty="0">
                <a:latin typeface="Aharoni" panose="02010803020104030203" pitchFamily="2" charset="-79"/>
                <a:cs typeface="Aharoni" panose="02010803020104030203" pitchFamily="2" charset="-79"/>
              </a:rPr>
              <a:t> משתפת במה שעובר עליה... במציאות, מיכל ואלירן לא היו מוכרים למשטרה או לרווחה. לאחר הרצח, שש אקסיות של אלירן פנו למשטרה והעידו על התנהגות המאופיינת בקנאה אובססיבית לשליטה בבת זוגו.</a:t>
            </a:r>
            <a:endParaRPr lang="en-US" sz="2400" dirty="0">
              <a:latin typeface="Aharoni" panose="02010803020104030203" pitchFamily="2" charset="-79"/>
              <a:cs typeface="Aharoni" panose="02010803020104030203" pitchFamily="2" charset="-79"/>
            </a:endParaRPr>
          </a:p>
        </p:txBody>
      </p:sp>
      <p:pic>
        <p:nvPicPr>
          <p:cNvPr id="2" name="תמונה 1" descr="תמונה שמכילה אדם, אישה, מקורה, מחייך&#10;&#10;התיאור נוצר באופן אוטומטי">
            <a:extLst>
              <a:ext uri="{FF2B5EF4-FFF2-40B4-BE49-F238E27FC236}">
                <a16:creationId xmlns:a16="http://schemas.microsoft.com/office/drawing/2014/main" id="{37C4C4EB-0605-47B0-84A2-F9FE96C06687}"/>
              </a:ext>
            </a:extLst>
          </p:cNvPr>
          <p:cNvPicPr/>
          <p:nvPr/>
        </p:nvPicPr>
        <p:blipFill>
          <a:blip r:embed="rId4">
            <a:extLst>
              <a:ext uri="{28A0092B-C50C-407E-A947-70E740481C1C}">
                <a14:useLocalDpi xmlns:a14="http://schemas.microsoft.com/office/drawing/2010/main" val="0"/>
              </a:ext>
            </a:extLst>
          </a:blip>
          <a:stretch>
            <a:fillRect/>
          </a:stretch>
        </p:blipFill>
        <p:spPr>
          <a:xfrm>
            <a:off x="626347" y="1011771"/>
            <a:ext cx="2508739" cy="358890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3592727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2552</TotalTime>
  <Words>2830</Words>
  <Application>Microsoft Office PowerPoint</Application>
  <PresentationFormat>מסך רחב</PresentationFormat>
  <Paragraphs>127</Paragraphs>
  <Slides>27</Slides>
  <Notes>0</Notes>
  <HiddenSlides>0</HiddenSlides>
  <MMClips>4</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27</vt:i4>
      </vt:variant>
    </vt:vector>
  </HeadingPairs>
  <TitlesOfParts>
    <vt:vector size="34" baseType="lpstr">
      <vt:lpstr>Aharoni</vt:lpstr>
      <vt:lpstr>Arial</vt:lpstr>
      <vt:lpstr>Calibri</vt:lpstr>
      <vt:lpstr>Calibri Light</vt:lpstr>
      <vt:lpstr>Guttman Haim</vt:lpstr>
      <vt:lpstr>Open Sans Hebrew Condensed</vt:lpstr>
      <vt:lpstr>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חמשת התמרורים בזוגיות  פורום מיכל סלה</vt:lpstr>
      <vt:lpstr>התמרור הראשון: זוגיות בשדה מוקשים</vt:lpstr>
      <vt:lpstr>התמרור השני: זוגיות מתעתעת</vt:lpstr>
      <vt:lpstr>התמרור השלישי: זוגיות במעקב –  שליטה וקנאה אובססיבית</vt:lpstr>
      <vt:lpstr>התמרור הרביעי: זוגיות דו פרצופית –  גן עדן וגהינום</vt:lpstr>
      <vt:lpstr>התמרור החמישי: בן זוג מתוסכל</vt:lpstr>
      <vt:lpstr>     </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Toni Gilboa</dc:creator>
  <cp:lastModifiedBy>יובל כהן</cp:lastModifiedBy>
  <cp:revision>87</cp:revision>
  <dcterms:created xsi:type="dcterms:W3CDTF">2019-12-25T09:33:41Z</dcterms:created>
  <dcterms:modified xsi:type="dcterms:W3CDTF">2020-11-18T10:40:03Z</dcterms:modified>
</cp:coreProperties>
</file>